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355" r:id="rId14"/>
    <p:sldId id="286" r:id="rId15"/>
    <p:sldId id="288" r:id="rId16"/>
    <p:sldId id="287" r:id="rId17"/>
    <p:sldId id="289" r:id="rId18"/>
    <p:sldId id="290" r:id="rId19"/>
    <p:sldId id="292" r:id="rId20"/>
    <p:sldId id="293" r:id="rId21"/>
    <p:sldId id="294" r:id="rId22"/>
    <p:sldId id="298" r:id="rId23"/>
    <p:sldId id="354" r:id="rId24"/>
    <p:sldId id="270" r:id="rId25"/>
    <p:sldId id="327" r:id="rId26"/>
    <p:sldId id="328" r:id="rId27"/>
    <p:sldId id="329" r:id="rId28"/>
    <p:sldId id="331" r:id="rId29"/>
    <p:sldId id="332" r:id="rId30"/>
    <p:sldId id="271" r:id="rId31"/>
    <p:sldId id="273" r:id="rId32"/>
    <p:sldId id="272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2" r:id="rId41"/>
    <p:sldId id="356" r:id="rId42"/>
    <p:sldId id="299" r:id="rId43"/>
    <p:sldId id="300" r:id="rId44"/>
    <p:sldId id="301" r:id="rId45"/>
    <p:sldId id="302" r:id="rId46"/>
    <p:sldId id="357" r:id="rId47"/>
    <p:sldId id="295" r:id="rId48"/>
    <p:sldId id="296" r:id="rId49"/>
    <p:sldId id="297" r:id="rId50"/>
    <p:sldId id="345" r:id="rId51"/>
    <p:sldId id="358" r:id="rId52"/>
    <p:sldId id="348" r:id="rId53"/>
    <p:sldId id="347" r:id="rId54"/>
    <p:sldId id="349" r:id="rId55"/>
    <p:sldId id="333" r:id="rId56"/>
    <p:sldId id="334" r:id="rId57"/>
    <p:sldId id="335" r:id="rId58"/>
    <p:sldId id="336" r:id="rId59"/>
    <p:sldId id="350" r:id="rId60"/>
    <p:sldId id="307" r:id="rId61"/>
    <p:sldId id="308" r:id="rId62"/>
    <p:sldId id="310" r:id="rId63"/>
    <p:sldId id="312" r:id="rId64"/>
    <p:sldId id="305" r:id="rId65"/>
    <p:sldId id="351" r:id="rId66"/>
    <p:sldId id="317" r:id="rId67"/>
    <p:sldId id="337" r:id="rId68"/>
    <p:sldId id="338" r:id="rId69"/>
    <p:sldId id="352" r:id="rId70"/>
    <p:sldId id="340" r:id="rId71"/>
    <p:sldId id="341" r:id="rId72"/>
    <p:sldId id="342" r:id="rId73"/>
    <p:sldId id="343" r:id="rId74"/>
    <p:sldId id="344" r:id="rId75"/>
    <p:sldId id="353" r:id="rId76"/>
    <p:sldId id="313" r:id="rId77"/>
    <p:sldId id="314" r:id="rId78"/>
    <p:sldId id="359" r:id="rId79"/>
    <p:sldId id="315" r:id="rId80"/>
    <p:sldId id="316" r:id="rId81"/>
    <p:sldId id="346" r:id="rId82"/>
    <p:sldId id="365" r:id="rId83"/>
    <p:sldId id="361" r:id="rId84"/>
    <p:sldId id="366" r:id="rId85"/>
    <p:sldId id="360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  <a:srgbClr val="333A3E"/>
    <a:srgbClr val="DFE3E5"/>
    <a:srgbClr val="A1ACB2"/>
    <a:srgbClr val="335B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5790"/>
  </p:normalViewPr>
  <p:slideViewPr>
    <p:cSldViewPr snapToGrid="0" snapToObjects="1">
      <p:cViewPr varScale="1">
        <p:scale>
          <a:sx n="90" d="100"/>
          <a:sy n="90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C3D8B-3344-B749-B448-37B9D4944A3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31F76-515B-7D43-8D88-6FCFEA5CF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65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RESTful API is an API that uses HTTP requests to GET, PUT, POST and DELETE data. It is based on representational state transfer technology.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0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Oauth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first released in 2007 as an authentication method for the Twitter API. Basically it gives users the ability to grant third-party access to web resources without sharing a password. It is designed specifically to work with HTTP. It gives an access token that can be used to access resources. These are somewhat preferable to API keys because they expire.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8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25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02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going to focus on </a:t>
            </a:r>
            <a:r>
              <a:rPr lang="en-US" dirty="0" err="1"/>
              <a:t>Oauth</a:t>
            </a:r>
            <a:r>
              <a:rPr lang="en-US" dirty="0"/>
              <a:t> – API keys are a bit easier, as you can just send the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77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going to focus on </a:t>
            </a:r>
            <a:r>
              <a:rPr lang="en-US" dirty="0" err="1"/>
              <a:t>Oauth</a:t>
            </a:r>
            <a:r>
              <a:rPr lang="en-US" dirty="0"/>
              <a:t> – API keys are a bit easier, as you can just send the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1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are using oauth2.0_token, there is also 1.0. (like or twitter) (Google, Facebook, </a:t>
            </a:r>
            <a:r>
              <a:rPr lang="en-US" dirty="0" err="1"/>
              <a:t>Github</a:t>
            </a:r>
            <a:r>
              <a:rPr lang="en-US" dirty="0"/>
              <a:t> all use 2.0) The </a:t>
            </a:r>
            <a:r>
              <a:rPr lang="en-US" dirty="0" err="1"/>
              <a:t>httr</a:t>
            </a:r>
            <a:r>
              <a:rPr lang="en-US" dirty="0"/>
              <a:t> package has plenty of demos for different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85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are using oauth1.0_token, there is also 2.0. (Google, Facebook, </a:t>
            </a:r>
            <a:r>
              <a:rPr lang="en-US" dirty="0" err="1"/>
              <a:t>Github</a:t>
            </a:r>
            <a:r>
              <a:rPr lang="en-US" dirty="0"/>
              <a:t> all use 2.0) The </a:t>
            </a:r>
            <a:r>
              <a:rPr lang="en-US" dirty="0" err="1"/>
              <a:t>httr</a:t>
            </a:r>
            <a:r>
              <a:rPr lang="en-US" dirty="0"/>
              <a:t> package has plenty of demos for different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91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 should look familiar, it’s that JSON we discussed in the first section. In it’s current form, </a:t>
            </a:r>
            <a:r>
              <a:rPr lang="en-US" dirty="0" err="1"/>
              <a:t>req</a:t>
            </a:r>
            <a:r>
              <a:rPr lang="en-US" dirty="0"/>
              <a:t> is an object of class “response” we need to process it to be able to actually do anything with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04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that we use the content function. This will parse the content of the request.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47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that we use the content function. This will parse the content of the request.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37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read or retrieve a resource</a:t>
            </a:r>
          </a:p>
          <a:p>
            <a:r>
              <a:rPr lang="en-US" dirty="0"/>
              <a:t>POST to create a resource</a:t>
            </a:r>
          </a:p>
          <a:p>
            <a:r>
              <a:rPr lang="en-US" dirty="0"/>
              <a:t>PUT to update or replace a resource</a:t>
            </a:r>
          </a:p>
          <a:p>
            <a:r>
              <a:rPr lang="en-US" dirty="0"/>
              <a:t>PATCH to update or modify a resource</a:t>
            </a:r>
          </a:p>
          <a:p>
            <a:r>
              <a:rPr lang="en-US" dirty="0"/>
              <a:t>DELETE to delete a resource</a:t>
            </a:r>
          </a:p>
          <a:p>
            <a:endParaRPr lang="en-US" dirty="0"/>
          </a:p>
          <a:p>
            <a:r>
              <a:rPr lang="en-US" dirty="0"/>
              <a:t>Sometimes people think of CRUD (create read update delete)</a:t>
            </a:r>
          </a:p>
          <a:p>
            <a:r>
              <a:rPr lang="en-US" dirty="0"/>
              <a:t>Difference between PUT and PATCH – put is a full replacement of a document, PATCH is a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8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04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93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that we use the content function. This will parse the content of the request.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87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bunch of </a:t>
            </a:r>
            <a:r>
              <a:rPr lang="en-US" dirty="0" err="1"/>
              <a:t>aws</a:t>
            </a:r>
            <a:r>
              <a:rPr lang="en-US" dirty="0"/>
              <a:t> packages from </a:t>
            </a:r>
            <a:r>
              <a:rPr lang="en-US" dirty="0" err="1"/>
              <a:t>cloudyr</a:t>
            </a:r>
            <a:r>
              <a:rPr lang="en-US" dirty="0"/>
              <a:t> for various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53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the </a:t>
            </a:r>
            <a:r>
              <a:rPr lang="en-US" dirty="0" err="1"/>
              <a:t>meetupr</a:t>
            </a:r>
            <a:r>
              <a:rPr lang="en-US" dirty="0"/>
              <a:t> package to pull profile pictures of everyone in an R-Ladies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31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read or retrieve a resource</a:t>
            </a:r>
          </a:p>
          <a:p>
            <a:r>
              <a:rPr lang="en-US" dirty="0"/>
              <a:t>POST to create a resource</a:t>
            </a:r>
          </a:p>
          <a:p>
            <a:r>
              <a:rPr lang="en-US" dirty="0"/>
              <a:t>PUT to update or replace a resource</a:t>
            </a:r>
          </a:p>
          <a:p>
            <a:r>
              <a:rPr lang="en-US" dirty="0"/>
              <a:t>PATCH to update or modify a resource</a:t>
            </a:r>
          </a:p>
          <a:p>
            <a:r>
              <a:rPr lang="en-US" dirty="0"/>
              <a:t>DELETE to delete a resource</a:t>
            </a:r>
          </a:p>
          <a:p>
            <a:endParaRPr lang="en-US" dirty="0"/>
          </a:p>
          <a:p>
            <a:r>
              <a:rPr lang="en-US" dirty="0"/>
              <a:t>Sometimes people think of CRUD (create read update delete)</a:t>
            </a:r>
          </a:p>
          <a:p>
            <a:r>
              <a:rPr lang="en-US" dirty="0"/>
              <a:t>Difference between PUT and PATCH – put is a full replacement of a document, PATCH is a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54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read or retrieve a resource</a:t>
            </a:r>
          </a:p>
          <a:p>
            <a:r>
              <a:rPr lang="en-US" dirty="0"/>
              <a:t>POST to create a resource</a:t>
            </a:r>
          </a:p>
          <a:p>
            <a:r>
              <a:rPr lang="en-US" dirty="0"/>
              <a:t>PUT to update or replace a resource</a:t>
            </a:r>
          </a:p>
          <a:p>
            <a:r>
              <a:rPr lang="en-US" dirty="0"/>
              <a:t>PATCH to update or modify a resource</a:t>
            </a:r>
          </a:p>
          <a:p>
            <a:r>
              <a:rPr lang="en-US" dirty="0"/>
              <a:t>DELETE to delete a resource</a:t>
            </a:r>
          </a:p>
          <a:p>
            <a:endParaRPr lang="en-US" dirty="0"/>
          </a:p>
          <a:p>
            <a:r>
              <a:rPr lang="en-US" dirty="0"/>
              <a:t>Sometimes people think of CRUD (create read update delete)</a:t>
            </a:r>
          </a:p>
          <a:p>
            <a:r>
              <a:rPr lang="en-US" dirty="0"/>
              <a:t>Difference between PUT and PATCH – put is a full replacement of a document, PATCH is a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8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read or retrieve a resource</a:t>
            </a:r>
          </a:p>
          <a:p>
            <a:r>
              <a:rPr lang="en-US" dirty="0"/>
              <a:t>POST to create a resource</a:t>
            </a:r>
          </a:p>
          <a:p>
            <a:r>
              <a:rPr lang="en-US" dirty="0"/>
              <a:t>PUT to update or replace a resource</a:t>
            </a:r>
          </a:p>
          <a:p>
            <a:r>
              <a:rPr lang="en-US" dirty="0"/>
              <a:t>PATCH to update or modify a resource</a:t>
            </a:r>
          </a:p>
          <a:p>
            <a:r>
              <a:rPr lang="en-US" dirty="0"/>
              <a:t>DELETE to delete a resource</a:t>
            </a:r>
          </a:p>
          <a:p>
            <a:endParaRPr lang="en-US" dirty="0"/>
          </a:p>
          <a:p>
            <a:r>
              <a:rPr lang="en-US" dirty="0"/>
              <a:t>Sometimes people think of CRUD (create read update delete)</a:t>
            </a:r>
          </a:p>
          <a:p>
            <a:r>
              <a:rPr lang="en-US" dirty="0"/>
              <a:t>Difference between PUT and PATCH – put is a full replacement of a document, PATCH is a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25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read or retrieve a resource</a:t>
            </a:r>
          </a:p>
          <a:p>
            <a:r>
              <a:rPr lang="en-US" dirty="0"/>
              <a:t>POST to create a resource</a:t>
            </a:r>
          </a:p>
          <a:p>
            <a:r>
              <a:rPr lang="en-US" dirty="0"/>
              <a:t>PUT to update or replace a resource</a:t>
            </a:r>
          </a:p>
          <a:p>
            <a:r>
              <a:rPr lang="en-US" dirty="0"/>
              <a:t>PATCH to update or modify a resource</a:t>
            </a:r>
          </a:p>
          <a:p>
            <a:r>
              <a:rPr lang="en-US" dirty="0"/>
              <a:t>DELETE to delete a resource</a:t>
            </a:r>
          </a:p>
          <a:p>
            <a:endParaRPr lang="en-US" dirty="0"/>
          </a:p>
          <a:p>
            <a:r>
              <a:rPr lang="en-US" dirty="0"/>
              <a:t>Sometimes people think of CRUD (create read update delete)</a:t>
            </a:r>
          </a:p>
          <a:p>
            <a:r>
              <a:rPr lang="en-US" dirty="0"/>
              <a:t>Difference between PUT and PATCH – put is a full replacement of a document, PATCH is a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33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read or retrieve a resource</a:t>
            </a:r>
          </a:p>
          <a:p>
            <a:r>
              <a:rPr lang="en-US" dirty="0"/>
              <a:t>POST to create a resource</a:t>
            </a:r>
          </a:p>
          <a:p>
            <a:r>
              <a:rPr lang="en-US" dirty="0"/>
              <a:t>PUT to update or replace a resource</a:t>
            </a:r>
          </a:p>
          <a:p>
            <a:r>
              <a:rPr lang="en-US" dirty="0"/>
              <a:t>PATCH to update or modify a resource</a:t>
            </a:r>
          </a:p>
          <a:p>
            <a:r>
              <a:rPr lang="en-US" dirty="0"/>
              <a:t>DELETE to delete a resource</a:t>
            </a:r>
          </a:p>
          <a:p>
            <a:endParaRPr lang="en-US" dirty="0"/>
          </a:p>
          <a:p>
            <a:r>
              <a:rPr lang="en-US" dirty="0"/>
              <a:t>Sometimes people think of CRUD (create read update delete)</a:t>
            </a:r>
          </a:p>
          <a:p>
            <a:r>
              <a:rPr lang="en-US" dirty="0"/>
              <a:t>Difference between PUT and PATCH – put is a full replacement of a document, PATCH is a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72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you don’t need any proof of who you are, like to just access a public website, or for certain “endpoints”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21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go in the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authorization header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85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70704"/>
            <a:ext cx="10287192" cy="274320"/>
          </a:xfrm>
        </p:spPr>
        <p:txBody>
          <a:bodyPr/>
          <a:lstStyle>
            <a:lvl1pPr algn="ctr">
              <a:defRPr sz="1800"/>
            </a:lvl1pPr>
          </a:lstStyle>
          <a:p>
            <a:r>
              <a:rPr lang="en-US"/>
              <a:t>JSM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7/20/18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7/20/18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D3C73-025B-1D45-9A00-BABBFAC1440A}"/>
              </a:ext>
            </a:extLst>
          </p:cNvPr>
          <p:cNvSpPr txBox="1"/>
          <p:nvPr userDrawn="1"/>
        </p:nvSpPr>
        <p:spPr>
          <a:xfrm>
            <a:off x="1024128" y="6470704"/>
            <a:ext cx="972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JSM 2018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7/20/18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JSM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FC76C2-CC3F-E648-8B67-29A8BDDB5B41}"/>
              </a:ext>
            </a:extLst>
          </p:cNvPr>
          <p:cNvSpPr txBox="1"/>
          <p:nvPr userDrawn="1"/>
        </p:nvSpPr>
        <p:spPr>
          <a:xfrm>
            <a:off x="1024128" y="6470704"/>
            <a:ext cx="972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JSM 2018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t.co/XiOrCtuUOk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iff"/><Relationship Id="rId4" Type="http://schemas.openxmlformats.org/officeDocument/2006/relationships/image" Target="../media/image3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D2298-3DD3-BD4B-B8FF-CB0549D302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H</a:t>
            </a:r>
            <a:r>
              <a:rPr lang="en-US" dirty="0"/>
              <a:t>arnessing </a:t>
            </a:r>
            <a:r>
              <a:rPr lang="en-US" sz="4900" dirty="0"/>
              <a:t>t</a:t>
            </a:r>
            <a:r>
              <a:rPr lang="en-US" dirty="0"/>
              <a:t>he </a:t>
            </a:r>
            <a:r>
              <a:rPr lang="en-US" sz="5300" dirty="0"/>
              <a:t>P</a:t>
            </a:r>
            <a:r>
              <a:rPr lang="en-US" dirty="0"/>
              <a:t>ower of the </a:t>
            </a:r>
            <a:r>
              <a:rPr lang="en-US" sz="6000" dirty="0"/>
              <a:t>W</a:t>
            </a:r>
            <a:r>
              <a:rPr lang="en-US" dirty="0"/>
              <a:t>eb </a:t>
            </a:r>
            <a:r>
              <a:rPr lang="en-US" sz="6000" dirty="0"/>
              <a:t>v</a:t>
            </a:r>
            <a:r>
              <a:rPr lang="en-US" dirty="0"/>
              <a:t>ia </a:t>
            </a:r>
            <a:r>
              <a:rPr lang="en-US" sz="6000" dirty="0"/>
              <a:t>R</a:t>
            </a:r>
            <a:r>
              <a:rPr lang="en-US" dirty="0"/>
              <a:t> </a:t>
            </a:r>
            <a:r>
              <a:rPr lang="en-US" sz="6000" dirty="0"/>
              <a:t>C</a:t>
            </a:r>
            <a:r>
              <a:rPr lang="en-US" dirty="0"/>
              <a:t>lients </a:t>
            </a:r>
            <a:r>
              <a:rPr lang="en-US" sz="6000" dirty="0"/>
              <a:t>f</a:t>
            </a:r>
            <a:r>
              <a:rPr lang="en-US" dirty="0"/>
              <a:t>or </a:t>
            </a:r>
            <a:r>
              <a:rPr lang="en-US" sz="6000" dirty="0"/>
              <a:t>W</a:t>
            </a:r>
            <a:r>
              <a:rPr lang="en-US" dirty="0"/>
              <a:t>eb </a:t>
            </a:r>
            <a:r>
              <a:rPr lang="en-US" sz="6000" dirty="0"/>
              <a:t>API</a:t>
            </a:r>
            <a:r>
              <a:rPr lang="en-US" dirty="0"/>
              <a:t>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63F6E-0BD3-5A4E-B576-9C372EDA0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Lucy D’Agostino McGowan, PhD</a:t>
            </a:r>
          </a:p>
          <a:p>
            <a:r>
              <a:rPr lang="en-US" i="1" dirty="0"/>
              <a:t>Johns Hopkins Bloomberg School of Public Health</a:t>
            </a:r>
          </a:p>
          <a:p>
            <a:r>
              <a:rPr lang="en-US" b="1" dirty="0">
                <a:solidFill>
                  <a:schemeClr val="accent1"/>
                </a:solidFill>
              </a:rPr>
              <a:t>@</a:t>
            </a:r>
            <a:r>
              <a:rPr lang="en-US" b="1" dirty="0" err="1">
                <a:solidFill>
                  <a:schemeClr val="accent1"/>
                </a:solidFill>
              </a:rPr>
              <a:t>LucyStats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0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1F390-8A99-9644-87FA-390DADC4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6" y="1870635"/>
            <a:ext cx="32512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646CF-B8BC-C84A-ACB6-68FD7759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4894" y="187063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62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1F390-8A99-9644-87FA-390DADC4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6" y="1870635"/>
            <a:ext cx="3251200" cy="3251200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CB806A09-E08B-FB4D-AAE5-99CB3C2E1F08}"/>
              </a:ext>
            </a:extLst>
          </p:cNvPr>
          <p:cNvSpPr/>
          <p:nvPr/>
        </p:nvSpPr>
        <p:spPr>
          <a:xfrm>
            <a:off x="4468906" y="2097743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646CF-B8BC-C84A-ACB6-68FD7759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4894" y="187063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73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1F390-8A99-9644-87FA-390DADC4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6" y="1870635"/>
            <a:ext cx="3251200" cy="3251200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CB806A09-E08B-FB4D-AAE5-99CB3C2E1F08}"/>
              </a:ext>
            </a:extLst>
          </p:cNvPr>
          <p:cNvSpPr/>
          <p:nvPr/>
        </p:nvSpPr>
        <p:spPr>
          <a:xfrm>
            <a:off x="4468906" y="2097743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646CF-B8BC-C84A-ACB6-68FD7759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4894" y="1870635"/>
            <a:ext cx="3251200" cy="325120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5B8BE643-D012-9944-9F50-4FD446455671}"/>
              </a:ext>
            </a:extLst>
          </p:cNvPr>
          <p:cNvSpPr/>
          <p:nvPr/>
        </p:nvSpPr>
        <p:spPr>
          <a:xfrm rot="10800000">
            <a:off x="4468906" y="2460812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13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1F390-8A99-9644-87FA-390DADC4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6" y="1870635"/>
            <a:ext cx="3251200" cy="3251200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CB806A09-E08B-FB4D-AAE5-99CB3C2E1F08}"/>
              </a:ext>
            </a:extLst>
          </p:cNvPr>
          <p:cNvSpPr/>
          <p:nvPr/>
        </p:nvSpPr>
        <p:spPr>
          <a:xfrm>
            <a:off x="4468906" y="2097743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646CF-B8BC-C84A-ACB6-68FD7759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4894" y="1870635"/>
            <a:ext cx="3251200" cy="325120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5B8BE643-D012-9944-9F50-4FD446455671}"/>
              </a:ext>
            </a:extLst>
          </p:cNvPr>
          <p:cNvSpPr/>
          <p:nvPr/>
        </p:nvSpPr>
        <p:spPr>
          <a:xfrm rot="10800000">
            <a:off x="4468906" y="2460812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solidFill>
              <a:schemeClr val="accent1">
                <a:lumMod val="20000"/>
                <a:lumOff val="8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996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345635-67A5-1343-961A-D6A0D1F97DA5}"/>
              </a:ext>
            </a:extLst>
          </p:cNvPr>
          <p:cNvSpPr txBox="1"/>
          <p:nvPr/>
        </p:nvSpPr>
        <p:spPr>
          <a:xfrm>
            <a:off x="2000496" y="-31671"/>
            <a:ext cx="819100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b="1" dirty="0">
                <a:solidFill>
                  <a:schemeClr val="accent2"/>
                </a:solidFill>
              </a:rPr>
              <a:t>RESTful</a:t>
            </a:r>
            <a:r>
              <a:rPr lang="en-US" sz="20000" dirty="0">
                <a:solidFill>
                  <a:schemeClr val="accent2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433418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Bracket 2">
            <a:extLst>
              <a:ext uri="{FF2B5EF4-FFF2-40B4-BE49-F238E27FC236}">
                <a16:creationId xmlns:a16="http://schemas.microsoft.com/office/drawing/2014/main" id="{274D991B-E471-6945-9D1A-C5E9C20CE9D5}"/>
              </a:ext>
            </a:extLst>
          </p:cNvPr>
          <p:cNvSpPr/>
          <p:nvPr/>
        </p:nvSpPr>
        <p:spPr>
          <a:xfrm rot="16200000">
            <a:off x="6145126" y="624277"/>
            <a:ext cx="225241" cy="2103120"/>
          </a:xfrm>
          <a:prstGeom prst="leftBracke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6FFB0E-7E42-F748-920A-749B97B5181B}"/>
              </a:ext>
            </a:extLst>
          </p:cNvPr>
          <p:cNvSpPr txBox="1"/>
          <p:nvPr/>
        </p:nvSpPr>
        <p:spPr>
          <a:xfrm>
            <a:off x="4966835" y="2132627"/>
            <a:ext cx="548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</a:rPr>
              <a:t>HyperText</a:t>
            </a:r>
            <a:r>
              <a:rPr lang="en-US" sz="3600" dirty="0">
                <a:solidFill>
                  <a:schemeClr val="tx2"/>
                </a:solidFill>
              </a:rPr>
              <a:t> Transfer Protocol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19B2B1-F589-8E40-96A1-DF188B7FF766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6257747" y="1788458"/>
            <a:ext cx="0" cy="443754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9F804B0-CEE8-394A-9DD8-1910B843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98296" cy="1499616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chemeClr val="accent2"/>
                </a:solidFill>
              </a:rPr>
              <a:t>R</a:t>
            </a:r>
            <a:r>
              <a:rPr lang="en-US" sz="7200" dirty="0">
                <a:solidFill>
                  <a:schemeClr val="accent2"/>
                </a:solidFill>
              </a:rPr>
              <a:t>EQUEST </a:t>
            </a:r>
            <a:r>
              <a:rPr lang="en-US" sz="11300" dirty="0">
                <a:solidFill>
                  <a:schemeClr val="accent2"/>
                </a:solidFill>
              </a:rPr>
              <a:t>v</a:t>
            </a:r>
            <a:r>
              <a:rPr lang="en-US" sz="7200" dirty="0">
                <a:solidFill>
                  <a:schemeClr val="accent2"/>
                </a:solidFill>
              </a:rPr>
              <a:t>ia </a:t>
            </a:r>
            <a:r>
              <a:rPr lang="en-US" sz="11300" dirty="0">
                <a:solidFill>
                  <a:schemeClr val="tx2"/>
                </a:solidFill>
              </a:rPr>
              <a:t>HTTP</a:t>
            </a:r>
            <a:r>
              <a:rPr lang="en-US" sz="11300" dirty="0">
                <a:solidFill>
                  <a:schemeClr val="accent2"/>
                </a:solidFill>
              </a:rPr>
              <a:t> M</a:t>
            </a:r>
            <a:r>
              <a:rPr lang="en-US" sz="7200" dirty="0">
                <a:solidFill>
                  <a:schemeClr val="accent2"/>
                </a:solidFill>
              </a:rPr>
              <a:t>ethods</a:t>
            </a:r>
          </a:p>
        </p:txBody>
      </p:sp>
    </p:spTree>
    <p:extLst>
      <p:ext uri="{BB962C8B-B14F-4D97-AF65-F5344CB8AC3E}">
        <p14:creationId xmlns:p14="http://schemas.microsoft.com/office/powerpoint/2010/main" val="3989538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POST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PUT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PATCH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DELETE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599C9C-8517-AA49-B897-565D0568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98296" cy="1499616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chemeClr val="accent2"/>
                </a:solidFill>
              </a:rPr>
              <a:t>R</a:t>
            </a:r>
            <a:r>
              <a:rPr lang="en-US" sz="7200" dirty="0">
                <a:solidFill>
                  <a:schemeClr val="accent2"/>
                </a:solidFill>
              </a:rPr>
              <a:t>EQUEST </a:t>
            </a:r>
            <a:r>
              <a:rPr lang="en-US" sz="11300" dirty="0">
                <a:solidFill>
                  <a:schemeClr val="accent2"/>
                </a:solidFill>
              </a:rPr>
              <a:t>v</a:t>
            </a:r>
            <a:r>
              <a:rPr lang="en-US" sz="7200" dirty="0">
                <a:solidFill>
                  <a:schemeClr val="accent2"/>
                </a:solidFill>
              </a:rPr>
              <a:t>ia </a:t>
            </a:r>
            <a:r>
              <a:rPr lang="en-US" sz="11300" dirty="0">
                <a:solidFill>
                  <a:schemeClr val="tx2"/>
                </a:solidFill>
              </a:rPr>
              <a:t>HTTP</a:t>
            </a:r>
            <a:r>
              <a:rPr lang="en-US" sz="11300" dirty="0">
                <a:solidFill>
                  <a:schemeClr val="accent2"/>
                </a:solidFill>
              </a:rPr>
              <a:t> M</a:t>
            </a:r>
            <a:r>
              <a:rPr lang="en-US" sz="7200" dirty="0">
                <a:solidFill>
                  <a:schemeClr val="accent2"/>
                </a:solidFill>
              </a:rPr>
              <a:t>ethods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4474364A-C1CC-6A4C-8CD5-F3B3C177A2AB}"/>
              </a:ext>
            </a:extLst>
          </p:cNvPr>
          <p:cNvSpPr/>
          <p:nvPr/>
        </p:nvSpPr>
        <p:spPr>
          <a:xfrm rot="16200000">
            <a:off x="6145126" y="624277"/>
            <a:ext cx="225241" cy="2103120"/>
          </a:xfrm>
          <a:prstGeom prst="leftBracke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8686F-E0D4-7240-B3E5-B888E62D0589}"/>
              </a:ext>
            </a:extLst>
          </p:cNvPr>
          <p:cNvSpPr txBox="1"/>
          <p:nvPr/>
        </p:nvSpPr>
        <p:spPr>
          <a:xfrm>
            <a:off x="4966835" y="2132627"/>
            <a:ext cx="548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</a:rPr>
              <a:t>HyperText</a:t>
            </a:r>
            <a:r>
              <a:rPr lang="en-US" sz="3600" dirty="0">
                <a:solidFill>
                  <a:schemeClr val="tx2"/>
                </a:solidFill>
              </a:rPr>
              <a:t> Transfer Protocol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63B308-4A0C-BF40-B835-72E5B035A556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6257747" y="1788458"/>
            <a:ext cx="0" cy="443754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022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POST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PUT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PATCH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E05EE-C32A-D248-B965-A4B4E88B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08" y="2205318"/>
            <a:ext cx="731520" cy="7315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1A118D5-9108-3641-BF75-168DD7A50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98296" cy="1499616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chemeClr val="accent2"/>
                </a:solidFill>
              </a:rPr>
              <a:t>R</a:t>
            </a:r>
            <a:r>
              <a:rPr lang="en-US" sz="7200" dirty="0">
                <a:solidFill>
                  <a:schemeClr val="accent2"/>
                </a:solidFill>
              </a:rPr>
              <a:t>EQUEST </a:t>
            </a:r>
            <a:r>
              <a:rPr lang="en-US" sz="11300" dirty="0">
                <a:solidFill>
                  <a:schemeClr val="accent2"/>
                </a:solidFill>
              </a:rPr>
              <a:t>v</a:t>
            </a:r>
            <a:r>
              <a:rPr lang="en-US" sz="7200" dirty="0">
                <a:solidFill>
                  <a:schemeClr val="accent2"/>
                </a:solidFill>
              </a:rPr>
              <a:t>ia </a:t>
            </a:r>
            <a:r>
              <a:rPr lang="en-US" sz="11300" dirty="0">
                <a:solidFill>
                  <a:schemeClr val="accent2"/>
                </a:solidFill>
              </a:rPr>
              <a:t>HTTP M</a:t>
            </a:r>
            <a:r>
              <a:rPr lang="en-US" sz="7200" dirty="0">
                <a:solidFill>
                  <a:schemeClr val="accent2"/>
                </a:solidFill>
              </a:rPr>
              <a:t>ethods</a:t>
            </a:r>
          </a:p>
        </p:txBody>
      </p:sp>
    </p:spTree>
    <p:extLst>
      <p:ext uri="{BB962C8B-B14F-4D97-AF65-F5344CB8AC3E}">
        <p14:creationId xmlns:p14="http://schemas.microsoft.com/office/powerpoint/2010/main" val="1939934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POST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PUT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PATCH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E05EE-C32A-D248-B965-A4B4E88B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08" y="2205318"/>
            <a:ext cx="731520" cy="73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58E6B-C321-C147-83F4-D18F294F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608" y="2936838"/>
            <a:ext cx="731520" cy="7315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20142A4-E75B-6741-BC8F-51522FC5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98296" cy="1499616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chemeClr val="accent2"/>
                </a:solidFill>
              </a:rPr>
              <a:t>R</a:t>
            </a:r>
            <a:r>
              <a:rPr lang="en-US" sz="7200" dirty="0">
                <a:solidFill>
                  <a:schemeClr val="accent2"/>
                </a:solidFill>
              </a:rPr>
              <a:t>EQUEST </a:t>
            </a:r>
            <a:r>
              <a:rPr lang="en-US" sz="11300" dirty="0">
                <a:solidFill>
                  <a:schemeClr val="accent2"/>
                </a:solidFill>
              </a:rPr>
              <a:t>v</a:t>
            </a:r>
            <a:r>
              <a:rPr lang="en-US" sz="7200" dirty="0">
                <a:solidFill>
                  <a:schemeClr val="accent2"/>
                </a:solidFill>
              </a:rPr>
              <a:t>ia </a:t>
            </a:r>
            <a:r>
              <a:rPr lang="en-US" sz="11300" dirty="0">
                <a:solidFill>
                  <a:schemeClr val="accent2"/>
                </a:solidFill>
              </a:rPr>
              <a:t>HTTP M</a:t>
            </a:r>
            <a:r>
              <a:rPr lang="en-US" sz="7200" dirty="0">
                <a:solidFill>
                  <a:schemeClr val="accent2"/>
                </a:solidFill>
              </a:rPr>
              <a:t>ethods</a:t>
            </a:r>
          </a:p>
        </p:txBody>
      </p:sp>
    </p:spTree>
    <p:extLst>
      <p:ext uri="{BB962C8B-B14F-4D97-AF65-F5344CB8AC3E}">
        <p14:creationId xmlns:p14="http://schemas.microsoft.com/office/powerpoint/2010/main" val="1496003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POST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PUT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PATCH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E05EE-C32A-D248-B965-A4B4E88B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08" y="2205318"/>
            <a:ext cx="731520" cy="73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58E6B-C321-C147-83F4-D18F294F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608" y="2936838"/>
            <a:ext cx="731520" cy="73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977D51-B5CE-E948-93F9-E2F06C8B7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848" y="3695252"/>
            <a:ext cx="716280" cy="7315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3BE5CFF-AF33-D745-BCD4-31647A44A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98296" cy="1499616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chemeClr val="accent2"/>
                </a:solidFill>
              </a:rPr>
              <a:t>R</a:t>
            </a:r>
            <a:r>
              <a:rPr lang="en-US" sz="7200" dirty="0">
                <a:solidFill>
                  <a:schemeClr val="accent2"/>
                </a:solidFill>
              </a:rPr>
              <a:t>EQUEST </a:t>
            </a:r>
            <a:r>
              <a:rPr lang="en-US" sz="11300" dirty="0">
                <a:solidFill>
                  <a:schemeClr val="accent2"/>
                </a:solidFill>
              </a:rPr>
              <a:t>v</a:t>
            </a:r>
            <a:r>
              <a:rPr lang="en-US" sz="7200" dirty="0">
                <a:solidFill>
                  <a:schemeClr val="accent2"/>
                </a:solidFill>
              </a:rPr>
              <a:t>ia </a:t>
            </a:r>
            <a:r>
              <a:rPr lang="en-US" sz="11300" dirty="0">
                <a:solidFill>
                  <a:schemeClr val="accent2"/>
                </a:solidFill>
              </a:rPr>
              <a:t>HTTP M</a:t>
            </a:r>
            <a:r>
              <a:rPr lang="en-US" sz="7200" dirty="0">
                <a:solidFill>
                  <a:schemeClr val="accent2"/>
                </a:solidFill>
              </a:rPr>
              <a:t>ethods</a:t>
            </a:r>
          </a:p>
        </p:txBody>
      </p:sp>
    </p:spTree>
    <p:extLst>
      <p:ext uri="{BB962C8B-B14F-4D97-AF65-F5344CB8AC3E}">
        <p14:creationId xmlns:p14="http://schemas.microsoft.com/office/powerpoint/2010/main" val="394429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A475-A697-4D44-9F11-178C6D89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95F0-FFFB-8041-9E28-7FE05C7B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/>
                </a:solidFill>
              </a:rPr>
              <a:t> What is an API?</a:t>
            </a:r>
          </a:p>
          <a:p>
            <a:pPr marL="0" indent="0">
              <a:buNone/>
            </a:pP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432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POST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PUT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PATCH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E05EE-C32A-D248-B965-A4B4E88B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08" y="2205318"/>
            <a:ext cx="731520" cy="73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58E6B-C321-C147-83F4-D18F294F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608" y="2936838"/>
            <a:ext cx="731520" cy="73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977D51-B5CE-E948-93F9-E2F06C8B7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848" y="3695252"/>
            <a:ext cx="716280" cy="731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D3CB1-2958-2B4B-83B2-42C9EE501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608" y="4453666"/>
            <a:ext cx="731520" cy="7315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445D1AB-1C4C-CF4B-8293-1AEDE731E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98296" cy="1499616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chemeClr val="accent2"/>
                </a:solidFill>
              </a:rPr>
              <a:t>R</a:t>
            </a:r>
            <a:r>
              <a:rPr lang="en-US" sz="7200" dirty="0">
                <a:solidFill>
                  <a:schemeClr val="accent2"/>
                </a:solidFill>
              </a:rPr>
              <a:t>EQUEST </a:t>
            </a:r>
            <a:r>
              <a:rPr lang="en-US" sz="11300" dirty="0">
                <a:solidFill>
                  <a:schemeClr val="accent2"/>
                </a:solidFill>
              </a:rPr>
              <a:t>v</a:t>
            </a:r>
            <a:r>
              <a:rPr lang="en-US" sz="7200" dirty="0">
                <a:solidFill>
                  <a:schemeClr val="accent2"/>
                </a:solidFill>
              </a:rPr>
              <a:t>ia </a:t>
            </a:r>
            <a:r>
              <a:rPr lang="en-US" sz="11300" dirty="0">
                <a:solidFill>
                  <a:schemeClr val="accent2"/>
                </a:solidFill>
              </a:rPr>
              <a:t>HTTP M</a:t>
            </a:r>
            <a:r>
              <a:rPr lang="en-US" sz="7200" dirty="0">
                <a:solidFill>
                  <a:schemeClr val="accent2"/>
                </a:solidFill>
              </a:rPr>
              <a:t>ethods</a:t>
            </a:r>
          </a:p>
        </p:txBody>
      </p:sp>
    </p:spTree>
    <p:extLst>
      <p:ext uri="{BB962C8B-B14F-4D97-AF65-F5344CB8AC3E}">
        <p14:creationId xmlns:p14="http://schemas.microsoft.com/office/powerpoint/2010/main" val="3836607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POST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PUT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PATCH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E05EE-C32A-D248-B965-A4B4E88B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08" y="2205318"/>
            <a:ext cx="731520" cy="73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58E6B-C321-C147-83F4-D18F294F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608" y="2936838"/>
            <a:ext cx="731520" cy="73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977D51-B5CE-E948-93F9-E2F06C8B7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848" y="3695252"/>
            <a:ext cx="716280" cy="731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D3CB1-2958-2B4B-83B2-42C9EE501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608" y="4453666"/>
            <a:ext cx="731520" cy="73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8C93CC-D11C-E84A-A5BA-0407E46F9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6848" y="5212080"/>
            <a:ext cx="731520" cy="7315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CA684EC-FC2D-4F44-BF9F-CA071F63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98296" cy="1499616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chemeClr val="accent2"/>
                </a:solidFill>
              </a:rPr>
              <a:t>R</a:t>
            </a:r>
            <a:r>
              <a:rPr lang="en-US" sz="7200" dirty="0">
                <a:solidFill>
                  <a:schemeClr val="accent2"/>
                </a:solidFill>
              </a:rPr>
              <a:t>EQUEST </a:t>
            </a:r>
            <a:r>
              <a:rPr lang="en-US" sz="11300" dirty="0">
                <a:solidFill>
                  <a:schemeClr val="accent2"/>
                </a:solidFill>
              </a:rPr>
              <a:t>v</a:t>
            </a:r>
            <a:r>
              <a:rPr lang="en-US" sz="7200" dirty="0">
                <a:solidFill>
                  <a:schemeClr val="accent2"/>
                </a:solidFill>
              </a:rPr>
              <a:t>ia </a:t>
            </a:r>
            <a:r>
              <a:rPr lang="en-US" sz="11300" dirty="0">
                <a:solidFill>
                  <a:schemeClr val="accent2"/>
                </a:solidFill>
              </a:rPr>
              <a:t>HTTP M</a:t>
            </a:r>
            <a:r>
              <a:rPr lang="en-US" sz="7200" dirty="0">
                <a:solidFill>
                  <a:schemeClr val="accent2"/>
                </a:solidFill>
              </a:rPr>
              <a:t>ethods</a:t>
            </a:r>
          </a:p>
        </p:txBody>
      </p:sp>
    </p:spTree>
    <p:extLst>
      <p:ext uri="{BB962C8B-B14F-4D97-AF65-F5344CB8AC3E}">
        <p14:creationId xmlns:p14="http://schemas.microsoft.com/office/powerpoint/2010/main" val="2463470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C1A9-2867-DE45-B38A-F42D2D8A779B}"/>
              </a:ext>
            </a:extLst>
          </p:cNvPr>
          <p:cNvSpPr txBox="1"/>
          <p:nvPr/>
        </p:nvSpPr>
        <p:spPr>
          <a:xfrm>
            <a:off x="2176897" y="452057"/>
            <a:ext cx="783820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0" dirty="0">
                <a:solidFill>
                  <a:schemeClr val="accent2"/>
                </a:solidFill>
              </a:rPr>
              <a:t>HTTP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93FAF-DC5B-D54D-92F2-625F19D2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6" y="1870635"/>
            <a:ext cx="3251200" cy="3251200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46901B73-F839-E442-AC3D-97C37581BD42}"/>
              </a:ext>
            </a:extLst>
          </p:cNvPr>
          <p:cNvSpPr/>
          <p:nvPr/>
        </p:nvSpPr>
        <p:spPr>
          <a:xfrm>
            <a:off x="4468906" y="2097743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2A5EE-73F5-9240-934A-5D7E126AE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4894" y="1870635"/>
            <a:ext cx="3251200" cy="325120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9FDDFACA-B3BE-B04D-AF6F-DF0DC218A4CB}"/>
              </a:ext>
            </a:extLst>
          </p:cNvPr>
          <p:cNvSpPr/>
          <p:nvPr/>
        </p:nvSpPr>
        <p:spPr>
          <a:xfrm rot="10800000">
            <a:off x="4468906" y="2460812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solidFill>
              <a:schemeClr val="accent1">
                <a:lumMod val="20000"/>
                <a:lumOff val="8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589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6600" dirty="0"/>
              <a:t> Choose Method</a:t>
            </a:r>
          </a:p>
          <a:p>
            <a:pPr marL="0" indent="0">
              <a:buNone/>
            </a:pP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242102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B1BEF-6BAA-FE41-BFDB-48CE8DDA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035" y="593165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B99E1-19D2-A246-A05C-39769C4FA84C}"/>
              </a:ext>
            </a:extLst>
          </p:cNvPr>
          <p:cNvSpPr txBox="1"/>
          <p:nvPr/>
        </p:nvSpPr>
        <p:spPr>
          <a:xfrm>
            <a:off x="5002305" y="1721224"/>
            <a:ext cx="5809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Built a set of </a:t>
            </a:r>
            <a:r>
              <a:rPr lang="en-US" sz="6000" dirty="0" err="1">
                <a:solidFill>
                  <a:schemeClr val="tx2"/>
                </a:solidFill>
              </a:rPr>
              <a:t>urls</a:t>
            </a:r>
            <a:r>
              <a:rPr lang="en-US" sz="6000" dirty="0">
                <a:solidFill>
                  <a:schemeClr val="tx2"/>
                </a:solidFill>
              </a:rPr>
              <a:t> that return </a:t>
            </a:r>
            <a:r>
              <a:rPr lang="en-US" sz="6000" b="1" dirty="0">
                <a:solidFill>
                  <a:schemeClr val="tx2"/>
                </a:solidFill>
              </a:rPr>
              <a:t>data</a:t>
            </a:r>
            <a:endParaRPr lang="en-US" sz="6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546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B1BEF-6BAA-FE41-BFDB-48CE8DDA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035" y="593165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B99E1-19D2-A246-A05C-39769C4FA84C}"/>
              </a:ext>
            </a:extLst>
          </p:cNvPr>
          <p:cNvSpPr txBox="1"/>
          <p:nvPr/>
        </p:nvSpPr>
        <p:spPr>
          <a:xfrm>
            <a:off x="5002305" y="1721224"/>
            <a:ext cx="5809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Built a </a:t>
            </a:r>
            <a:r>
              <a:rPr lang="en-US" sz="6000" u="sng" dirty="0">
                <a:solidFill>
                  <a:schemeClr val="tx2"/>
                </a:solidFill>
              </a:rPr>
              <a:t>set of </a:t>
            </a:r>
            <a:r>
              <a:rPr lang="en-US" sz="6000" u="sng" dirty="0" err="1">
                <a:solidFill>
                  <a:schemeClr val="tx2"/>
                </a:solidFill>
              </a:rPr>
              <a:t>urls</a:t>
            </a:r>
            <a:r>
              <a:rPr lang="en-US" sz="6000" u="sng" dirty="0">
                <a:solidFill>
                  <a:schemeClr val="tx2"/>
                </a:solidFill>
              </a:rPr>
              <a:t> </a:t>
            </a:r>
            <a:r>
              <a:rPr lang="en-US" sz="6000" dirty="0">
                <a:solidFill>
                  <a:schemeClr val="tx2"/>
                </a:solidFill>
              </a:rPr>
              <a:t>that return </a:t>
            </a:r>
            <a:r>
              <a:rPr lang="en-US" sz="6000" b="1" dirty="0">
                <a:solidFill>
                  <a:schemeClr val="tx2"/>
                </a:solidFill>
              </a:rPr>
              <a:t>data</a:t>
            </a:r>
            <a:endParaRPr lang="en-US" sz="60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CA1-D00E-7C4D-BC13-46CC0BB75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04" y="2690720"/>
            <a:ext cx="3090862" cy="30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69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B1BEF-6BAA-FE41-BFDB-48CE8DDA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035" y="593165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B99E1-19D2-A246-A05C-39769C4FA84C}"/>
              </a:ext>
            </a:extLst>
          </p:cNvPr>
          <p:cNvSpPr txBox="1"/>
          <p:nvPr/>
        </p:nvSpPr>
        <p:spPr>
          <a:xfrm>
            <a:off x="5002305" y="1721224"/>
            <a:ext cx="5809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Built a </a:t>
            </a:r>
            <a:r>
              <a:rPr lang="en-US" sz="6000" u="sng" dirty="0">
                <a:solidFill>
                  <a:schemeClr val="tx2"/>
                </a:solidFill>
              </a:rPr>
              <a:t>set of </a:t>
            </a:r>
            <a:r>
              <a:rPr lang="en-US" sz="6000" u="sng" dirty="0" err="1">
                <a:solidFill>
                  <a:schemeClr val="tx2"/>
                </a:solidFill>
              </a:rPr>
              <a:t>urls</a:t>
            </a:r>
            <a:r>
              <a:rPr lang="en-US" sz="6000" u="sng" dirty="0">
                <a:solidFill>
                  <a:schemeClr val="tx2"/>
                </a:solidFill>
              </a:rPr>
              <a:t> </a:t>
            </a:r>
            <a:r>
              <a:rPr lang="en-US" sz="6000" dirty="0">
                <a:solidFill>
                  <a:schemeClr val="tx2"/>
                </a:solidFill>
              </a:rPr>
              <a:t>that return </a:t>
            </a:r>
            <a:r>
              <a:rPr lang="en-US" sz="6000" b="1" dirty="0">
                <a:solidFill>
                  <a:schemeClr val="tx2"/>
                </a:solidFill>
              </a:rPr>
              <a:t>data</a:t>
            </a:r>
            <a:endParaRPr lang="en-US" sz="60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CA1-D00E-7C4D-BC13-46CC0BB75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04" y="2690720"/>
            <a:ext cx="3090862" cy="3090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1600D-9C1B-7A4B-88B9-9FDE166D8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50" y="3660216"/>
            <a:ext cx="6291262" cy="26425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55335-299A-734C-ABE0-F762C2CD4BA7}"/>
              </a:ext>
            </a:extLst>
          </p:cNvPr>
          <p:cNvSpPr/>
          <p:nvPr/>
        </p:nvSpPr>
        <p:spPr>
          <a:xfrm>
            <a:off x="4629150" y="4656369"/>
            <a:ext cx="6311408" cy="523220"/>
          </a:xfrm>
          <a:prstGeom prst="rect">
            <a:avLst/>
          </a:prstGeom>
          <a:solidFill>
            <a:schemeClr val="accent2">
              <a:alpha val="74902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</a:t>
            </a:r>
            <a:r>
              <a:rPr lang="en-US" sz="2800" dirty="0" err="1">
                <a:solidFill>
                  <a:schemeClr val="bg1"/>
                </a:solidFill>
              </a:rPr>
              <a:t>developer.twitter.com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en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docs.html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94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B1BEF-6BAA-FE41-BFDB-48CE8DDA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035" y="593165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B99E1-19D2-A246-A05C-39769C4FA84C}"/>
              </a:ext>
            </a:extLst>
          </p:cNvPr>
          <p:cNvSpPr txBox="1"/>
          <p:nvPr/>
        </p:nvSpPr>
        <p:spPr>
          <a:xfrm>
            <a:off x="5002305" y="1721224"/>
            <a:ext cx="5809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Built a </a:t>
            </a:r>
            <a:r>
              <a:rPr lang="en-US" sz="6000" u="sng" dirty="0">
                <a:solidFill>
                  <a:schemeClr val="tx2"/>
                </a:solidFill>
              </a:rPr>
              <a:t>set of </a:t>
            </a:r>
            <a:r>
              <a:rPr lang="en-US" sz="6000" u="sng" dirty="0" err="1">
                <a:solidFill>
                  <a:schemeClr val="tx2"/>
                </a:solidFill>
              </a:rPr>
              <a:t>urls</a:t>
            </a:r>
            <a:r>
              <a:rPr lang="en-US" sz="6000" u="sng" dirty="0">
                <a:solidFill>
                  <a:schemeClr val="tx2"/>
                </a:solidFill>
              </a:rPr>
              <a:t> </a:t>
            </a:r>
            <a:r>
              <a:rPr lang="en-US" sz="6000" dirty="0">
                <a:solidFill>
                  <a:schemeClr val="tx2"/>
                </a:solidFill>
              </a:rPr>
              <a:t>that return </a:t>
            </a:r>
            <a:r>
              <a:rPr lang="en-US" sz="6000" b="1" dirty="0">
                <a:solidFill>
                  <a:schemeClr val="tx2"/>
                </a:solidFill>
              </a:rPr>
              <a:t>data</a:t>
            </a:r>
            <a:endParaRPr lang="en-US" sz="60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CA1-D00E-7C4D-BC13-46CC0BB75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04" y="2690720"/>
            <a:ext cx="3090862" cy="3090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1600D-9C1B-7A4B-88B9-9FDE166D894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29150" y="3660216"/>
            <a:ext cx="6291262" cy="26425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55335-299A-734C-ABE0-F762C2CD4BA7}"/>
              </a:ext>
            </a:extLst>
          </p:cNvPr>
          <p:cNvSpPr/>
          <p:nvPr/>
        </p:nvSpPr>
        <p:spPr>
          <a:xfrm>
            <a:off x="4629150" y="4656369"/>
            <a:ext cx="6311408" cy="523220"/>
          </a:xfrm>
          <a:prstGeom prst="rect">
            <a:avLst/>
          </a:prstGeom>
          <a:solidFill>
            <a:schemeClr val="accent2">
              <a:alpha val="74902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</a:t>
            </a:r>
            <a:r>
              <a:rPr lang="en-US" sz="2800" dirty="0" err="1">
                <a:solidFill>
                  <a:schemeClr val="bg1"/>
                </a:solidFill>
              </a:rPr>
              <a:t>developer.twitter.com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en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docs.html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0FD2D-15D2-494E-9148-F2014731C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841" y="3191323"/>
            <a:ext cx="6375801" cy="29300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154F99-43D2-5048-A200-06F330F710B3}"/>
              </a:ext>
            </a:extLst>
          </p:cNvPr>
          <p:cNvSpPr/>
          <p:nvPr/>
        </p:nvSpPr>
        <p:spPr>
          <a:xfrm>
            <a:off x="5158512" y="4160313"/>
            <a:ext cx="6375463" cy="415498"/>
          </a:xfrm>
          <a:prstGeom prst="rect">
            <a:avLst/>
          </a:prstGeom>
          <a:solidFill>
            <a:schemeClr val="accent2">
              <a:alpha val="74902"/>
            </a:schemeClr>
          </a:solidFill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https://</a:t>
            </a:r>
            <a:r>
              <a:rPr lang="en-US" sz="2100" dirty="0" err="1">
                <a:solidFill>
                  <a:schemeClr val="bg1"/>
                </a:solidFill>
              </a:rPr>
              <a:t>developers.google.com</a:t>
            </a:r>
            <a:r>
              <a:rPr lang="en-US" sz="2100" dirty="0">
                <a:solidFill>
                  <a:schemeClr val="bg1"/>
                </a:solidFill>
              </a:rPr>
              <a:t>/drive/</a:t>
            </a:r>
            <a:r>
              <a:rPr lang="en-US" sz="2100" dirty="0" err="1">
                <a:solidFill>
                  <a:schemeClr val="bg1"/>
                </a:solidFill>
              </a:rPr>
              <a:t>api</a:t>
            </a:r>
            <a:r>
              <a:rPr lang="en-US" sz="2100" dirty="0">
                <a:solidFill>
                  <a:schemeClr val="bg1"/>
                </a:solidFill>
              </a:rPr>
              <a:t>/v3/reference/</a:t>
            </a:r>
          </a:p>
        </p:txBody>
      </p:sp>
    </p:spTree>
    <p:extLst>
      <p:ext uri="{BB962C8B-B14F-4D97-AF65-F5344CB8AC3E}">
        <p14:creationId xmlns:p14="http://schemas.microsoft.com/office/powerpoint/2010/main" val="488663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B1BEF-6BAA-FE41-BFDB-48CE8DDA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035" y="593165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B99E1-19D2-A246-A05C-39769C4FA84C}"/>
              </a:ext>
            </a:extLst>
          </p:cNvPr>
          <p:cNvSpPr txBox="1"/>
          <p:nvPr/>
        </p:nvSpPr>
        <p:spPr>
          <a:xfrm>
            <a:off x="5002305" y="1721224"/>
            <a:ext cx="5809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Built a </a:t>
            </a:r>
            <a:r>
              <a:rPr lang="en-US" sz="6000" u="sng" dirty="0">
                <a:solidFill>
                  <a:schemeClr val="tx2"/>
                </a:solidFill>
              </a:rPr>
              <a:t>set of </a:t>
            </a:r>
            <a:r>
              <a:rPr lang="en-US" sz="6000" u="sng" dirty="0" err="1">
                <a:solidFill>
                  <a:schemeClr val="tx2"/>
                </a:solidFill>
              </a:rPr>
              <a:t>urls</a:t>
            </a:r>
            <a:r>
              <a:rPr lang="en-US" sz="6000" u="sng" dirty="0">
                <a:solidFill>
                  <a:schemeClr val="tx2"/>
                </a:solidFill>
              </a:rPr>
              <a:t> </a:t>
            </a:r>
            <a:r>
              <a:rPr lang="en-US" sz="6000" dirty="0">
                <a:solidFill>
                  <a:schemeClr val="tx2"/>
                </a:solidFill>
              </a:rPr>
              <a:t>that return </a:t>
            </a:r>
            <a:r>
              <a:rPr lang="en-US" sz="6000" b="1" dirty="0">
                <a:solidFill>
                  <a:schemeClr val="tx2"/>
                </a:solidFill>
              </a:rPr>
              <a:t>data</a:t>
            </a:r>
            <a:endParaRPr lang="en-US" sz="60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CA1-D00E-7C4D-BC13-46CC0BB75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04" y="2690720"/>
            <a:ext cx="3090862" cy="3090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1600D-9C1B-7A4B-88B9-9FDE166D894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29150" y="3660216"/>
            <a:ext cx="6291262" cy="26425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55335-299A-734C-ABE0-F762C2CD4BA7}"/>
              </a:ext>
            </a:extLst>
          </p:cNvPr>
          <p:cNvSpPr/>
          <p:nvPr/>
        </p:nvSpPr>
        <p:spPr>
          <a:xfrm>
            <a:off x="4629150" y="4656369"/>
            <a:ext cx="6311408" cy="523220"/>
          </a:xfrm>
          <a:prstGeom prst="rect">
            <a:avLst/>
          </a:prstGeom>
          <a:solidFill>
            <a:schemeClr val="accent2">
              <a:alpha val="74902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</a:t>
            </a:r>
            <a:r>
              <a:rPr lang="en-US" sz="2800" dirty="0" err="1">
                <a:solidFill>
                  <a:schemeClr val="bg1"/>
                </a:solidFill>
              </a:rPr>
              <a:t>developer.twitter.com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en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docs.html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0FD2D-15D2-494E-9148-F2014731C2D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42841" y="3191323"/>
            <a:ext cx="6375801" cy="29300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154F99-43D2-5048-A200-06F330F710B3}"/>
              </a:ext>
            </a:extLst>
          </p:cNvPr>
          <p:cNvSpPr/>
          <p:nvPr/>
        </p:nvSpPr>
        <p:spPr>
          <a:xfrm>
            <a:off x="5158512" y="4160313"/>
            <a:ext cx="6375463" cy="415498"/>
          </a:xfrm>
          <a:prstGeom prst="rect">
            <a:avLst/>
          </a:prstGeom>
          <a:solidFill>
            <a:schemeClr val="accent2">
              <a:alpha val="74902"/>
            </a:schemeClr>
          </a:solidFill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https://</a:t>
            </a:r>
            <a:r>
              <a:rPr lang="en-US" sz="2100" dirty="0" err="1">
                <a:solidFill>
                  <a:schemeClr val="bg1"/>
                </a:solidFill>
              </a:rPr>
              <a:t>developers.google.com</a:t>
            </a:r>
            <a:r>
              <a:rPr lang="en-US" sz="2100" dirty="0">
                <a:solidFill>
                  <a:schemeClr val="bg1"/>
                </a:solidFill>
              </a:rPr>
              <a:t>/drive/</a:t>
            </a:r>
            <a:r>
              <a:rPr lang="en-US" sz="2100" dirty="0" err="1">
                <a:solidFill>
                  <a:schemeClr val="bg1"/>
                </a:solidFill>
              </a:rPr>
              <a:t>api</a:t>
            </a:r>
            <a:r>
              <a:rPr lang="en-US" sz="2100" dirty="0">
                <a:solidFill>
                  <a:schemeClr val="bg1"/>
                </a:solidFill>
              </a:rPr>
              <a:t>/v3/reference/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0F2E3C-4BDB-CB41-868D-2844C51E4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478" y="2650521"/>
            <a:ext cx="5904700" cy="31463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DF6879-438C-8543-804D-27436A150F7E}"/>
              </a:ext>
            </a:extLst>
          </p:cNvPr>
          <p:cNvSpPr/>
          <p:nvPr/>
        </p:nvSpPr>
        <p:spPr>
          <a:xfrm>
            <a:off x="6177121" y="3680795"/>
            <a:ext cx="5042406" cy="523220"/>
          </a:xfrm>
          <a:prstGeom prst="rect">
            <a:avLst/>
          </a:prstGeom>
          <a:solidFill>
            <a:schemeClr val="accent2">
              <a:alpha val="74902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</a:t>
            </a:r>
            <a:r>
              <a:rPr lang="en-US" sz="2800" dirty="0" err="1">
                <a:solidFill>
                  <a:schemeClr val="bg1"/>
                </a:solidFill>
              </a:rPr>
              <a:t>developer.github.com</a:t>
            </a:r>
            <a:r>
              <a:rPr lang="en-US" sz="2800" dirty="0">
                <a:solidFill>
                  <a:schemeClr val="bg1"/>
                </a:solidFill>
              </a:rPr>
              <a:t>/v3/</a:t>
            </a:r>
          </a:p>
        </p:txBody>
      </p:sp>
    </p:spTree>
    <p:extLst>
      <p:ext uri="{BB962C8B-B14F-4D97-AF65-F5344CB8AC3E}">
        <p14:creationId xmlns:p14="http://schemas.microsoft.com/office/powerpoint/2010/main" val="3024601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B1BEF-6BAA-FE41-BFDB-48CE8DDA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035" y="593165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B99E1-19D2-A246-A05C-39769C4FA84C}"/>
              </a:ext>
            </a:extLst>
          </p:cNvPr>
          <p:cNvSpPr txBox="1"/>
          <p:nvPr/>
        </p:nvSpPr>
        <p:spPr>
          <a:xfrm>
            <a:off x="5002305" y="1721224"/>
            <a:ext cx="5809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Built a set of </a:t>
            </a:r>
            <a:r>
              <a:rPr lang="en-US" sz="6000" dirty="0" err="1">
                <a:solidFill>
                  <a:schemeClr val="tx2"/>
                </a:solidFill>
              </a:rPr>
              <a:t>urls</a:t>
            </a:r>
            <a:r>
              <a:rPr lang="en-US" sz="6000" dirty="0">
                <a:solidFill>
                  <a:schemeClr val="tx2"/>
                </a:solidFill>
              </a:rPr>
              <a:t> that return </a:t>
            </a:r>
            <a:r>
              <a:rPr lang="en-US" sz="6000" b="1" dirty="0">
                <a:solidFill>
                  <a:schemeClr val="tx2"/>
                </a:solidFill>
              </a:rPr>
              <a:t>data</a:t>
            </a:r>
            <a:endParaRPr lang="en-US" sz="6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822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A475-A697-4D44-9F11-178C6D89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95F0-FFFB-8041-9E28-7FE05C7B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/>
                </a:solidFill>
              </a:rPr>
              <a:t> What is an API?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/>
                </a:solidFill>
              </a:rPr>
              <a:t> How are APIs accessed from R</a:t>
            </a:r>
          </a:p>
        </p:txBody>
      </p:sp>
    </p:spTree>
    <p:extLst>
      <p:ext uri="{BB962C8B-B14F-4D97-AF65-F5344CB8AC3E}">
        <p14:creationId xmlns:p14="http://schemas.microsoft.com/office/powerpoint/2010/main" val="3712769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B1BEF-6BAA-FE41-BFDB-48CE8DDA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035" y="593165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B99E1-19D2-A246-A05C-39769C4FA84C}"/>
              </a:ext>
            </a:extLst>
          </p:cNvPr>
          <p:cNvSpPr txBox="1"/>
          <p:nvPr/>
        </p:nvSpPr>
        <p:spPr>
          <a:xfrm>
            <a:off x="5002305" y="1721224"/>
            <a:ext cx="58091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Built a set of </a:t>
            </a:r>
            <a:r>
              <a:rPr lang="en-US" sz="6000" dirty="0" err="1">
                <a:solidFill>
                  <a:schemeClr val="tx2"/>
                </a:solidFill>
              </a:rPr>
              <a:t>urls</a:t>
            </a:r>
            <a:r>
              <a:rPr lang="en-US" sz="6000" dirty="0">
                <a:solidFill>
                  <a:schemeClr val="tx2"/>
                </a:solidFill>
              </a:rPr>
              <a:t> that return </a:t>
            </a:r>
            <a:r>
              <a:rPr lang="en-US" sz="6000" b="1" dirty="0">
                <a:solidFill>
                  <a:schemeClr val="tx2"/>
                </a:solidFill>
              </a:rPr>
              <a:t>data</a:t>
            </a:r>
            <a:r>
              <a:rPr lang="en-US" sz="6000" dirty="0">
                <a:solidFill>
                  <a:schemeClr val="tx2"/>
                </a:solidFill>
              </a:rPr>
              <a:t>, often </a:t>
            </a:r>
            <a:r>
              <a:rPr lang="en-US" sz="6000" b="1" dirty="0">
                <a:solidFill>
                  <a:schemeClr val="accent3"/>
                </a:solidFill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4077213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1529849" y="-354399"/>
            <a:ext cx="913230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3"/>
                </a:solidFill>
              </a:rPr>
              <a:t>JS</a:t>
            </a:r>
            <a:r>
              <a:rPr lang="en-US" sz="30000" dirty="0">
                <a:solidFill>
                  <a:schemeClr val="accent2"/>
                </a:solidFill>
              </a:rPr>
              <a:t>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7E82A-D586-404C-BA49-F7E04D7A7F78}"/>
              </a:ext>
            </a:extLst>
          </p:cNvPr>
          <p:cNvSpPr txBox="1"/>
          <p:nvPr/>
        </p:nvSpPr>
        <p:spPr>
          <a:xfrm>
            <a:off x="3104922" y="3831362"/>
            <a:ext cx="5982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3"/>
                </a:solidFill>
              </a:rPr>
              <a:t>JavaScript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A838B657-DE0E-9846-89E4-A86B769F081F}"/>
              </a:ext>
            </a:extLst>
          </p:cNvPr>
          <p:cNvSpPr/>
          <p:nvPr/>
        </p:nvSpPr>
        <p:spPr>
          <a:xfrm rot="16200000">
            <a:off x="3199914" y="1747358"/>
            <a:ext cx="271462" cy="3291840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275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1529849" y="-354399"/>
            <a:ext cx="913230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2"/>
                </a:solidFill>
              </a:rPr>
              <a:t>JS</a:t>
            </a:r>
            <a:r>
              <a:rPr lang="en-US" sz="30000" dirty="0">
                <a:solidFill>
                  <a:schemeClr val="accent3"/>
                </a:solidFill>
              </a:rPr>
              <a:t>O</a:t>
            </a:r>
            <a:r>
              <a:rPr lang="en-US" sz="30000" dirty="0">
                <a:solidFill>
                  <a:schemeClr val="accent2"/>
                </a:solidFill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7E82A-D586-404C-BA49-F7E04D7A7F78}"/>
              </a:ext>
            </a:extLst>
          </p:cNvPr>
          <p:cNvSpPr txBox="1"/>
          <p:nvPr/>
        </p:nvSpPr>
        <p:spPr>
          <a:xfrm>
            <a:off x="3104922" y="3831362"/>
            <a:ext cx="5982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2"/>
                </a:solidFill>
              </a:rPr>
              <a:t>JavaScript </a:t>
            </a:r>
            <a:r>
              <a:rPr lang="en-US" sz="4200" dirty="0">
                <a:solidFill>
                  <a:schemeClr val="accent3"/>
                </a:solidFill>
              </a:rPr>
              <a:t>Object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3E820B9-8CF0-5740-BAAC-41D64F035B09}"/>
              </a:ext>
            </a:extLst>
          </p:cNvPr>
          <p:cNvSpPr/>
          <p:nvPr/>
        </p:nvSpPr>
        <p:spPr>
          <a:xfrm rot="16200000">
            <a:off x="6381492" y="2021678"/>
            <a:ext cx="271462" cy="2743200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340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1529849" y="-354399"/>
            <a:ext cx="913230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2"/>
                </a:solidFill>
              </a:rPr>
              <a:t>JSO</a:t>
            </a:r>
            <a:r>
              <a:rPr lang="en-US" sz="30000" dirty="0">
                <a:solidFill>
                  <a:schemeClr val="accent3"/>
                </a:solidFill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7E82A-D586-404C-BA49-F7E04D7A7F78}"/>
              </a:ext>
            </a:extLst>
          </p:cNvPr>
          <p:cNvSpPr txBox="1"/>
          <p:nvPr/>
        </p:nvSpPr>
        <p:spPr>
          <a:xfrm>
            <a:off x="3104922" y="3831362"/>
            <a:ext cx="5982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2"/>
                </a:solidFill>
              </a:rPr>
              <a:t>JavaScript Object </a:t>
            </a:r>
            <a:r>
              <a:rPr lang="en-US" sz="4200" dirty="0">
                <a:solidFill>
                  <a:schemeClr val="accent3"/>
                </a:solidFill>
              </a:rPr>
              <a:t>Notation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58353FC3-072F-424B-8A36-4BA5F65B372D}"/>
              </a:ext>
            </a:extLst>
          </p:cNvPr>
          <p:cNvSpPr/>
          <p:nvPr/>
        </p:nvSpPr>
        <p:spPr>
          <a:xfrm rot="16200000">
            <a:off x="9097788" y="2250278"/>
            <a:ext cx="271462" cy="2286000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745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6066F7-04B8-D142-8121-247455DC0798}"/>
              </a:ext>
            </a:extLst>
          </p:cNvPr>
          <p:cNvSpPr txBox="1"/>
          <p:nvPr/>
        </p:nvSpPr>
        <p:spPr>
          <a:xfrm>
            <a:off x="3953435" y="1515924"/>
            <a:ext cx="6763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accent1"/>
                </a:solidFill>
              </a:rPr>
              <a:t>according to </a:t>
            </a:r>
            <a:r>
              <a:rPr lang="en-US" sz="3600" i="1" dirty="0" err="1">
                <a:solidFill>
                  <a:schemeClr val="accent1"/>
                </a:solidFill>
              </a:rPr>
              <a:t>json.org</a:t>
            </a:r>
            <a:endParaRPr lang="en-US" sz="3600" i="1" dirty="0">
              <a:solidFill>
                <a:schemeClr val="accent1"/>
              </a:solidFill>
            </a:endParaRPr>
          </a:p>
          <a:p>
            <a:r>
              <a:rPr lang="en-US" sz="3600" dirty="0">
                <a:solidFill>
                  <a:schemeClr val="tx2"/>
                </a:solidFill>
              </a:rPr>
              <a:t>		light weight data-interchange 		format</a:t>
            </a:r>
          </a:p>
          <a:p>
            <a:r>
              <a:rPr lang="en-US" sz="3600" dirty="0">
                <a:solidFill>
                  <a:schemeClr val="tx2"/>
                </a:solidFill>
              </a:rPr>
              <a:t>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16674-6492-BB45-9CFE-C0B87DD7398D}"/>
              </a:ext>
            </a:extLst>
          </p:cNvPr>
          <p:cNvSpPr txBox="1"/>
          <p:nvPr/>
        </p:nvSpPr>
        <p:spPr>
          <a:xfrm rot="16200000">
            <a:off x="-1496478" y="1876525"/>
            <a:ext cx="6858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800" dirty="0">
                <a:solidFill>
                  <a:schemeClr val="accent2"/>
                </a:solidFill>
              </a:rPr>
              <a:t>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22E0A-9AFD-9649-861F-7A0B694D0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129" y="2154517"/>
            <a:ext cx="709706" cy="70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49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6066F7-04B8-D142-8121-247455DC0798}"/>
              </a:ext>
            </a:extLst>
          </p:cNvPr>
          <p:cNvSpPr txBox="1"/>
          <p:nvPr/>
        </p:nvSpPr>
        <p:spPr>
          <a:xfrm>
            <a:off x="3953435" y="1515924"/>
            <a:ext cx="67638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accent1"/>
                </a:solidFill>
              </a:rPr>
              <a:t>according to </a:t>
            </a:r>
            <a:r>
              <a:rPr lang="en-US" sz="3600" i="1" dirty="0" err="1">
                <a:solidFill>
                  <a:schemeClr val="accent1"/>
                </a:solidFill>
              </a:rPr>
              <a:t>json.org</a:t>
            </a:r>
            <a:endParaRPr lang="en-US" sz="3600" i="1" dirty="0">
              <a:solidFill>
                <a:schemeClr val="accent1"/>
              </a:solidFill>
            </a:endParaRPr>
          </a:p>
          <a:p>
            <a:r>
              <a:rPr lang="en-US" sz="3600" dirty="0">
                <a:solidFill>
                  <a:schemeClr val="tx2"/>
                </a:solidFill>
              </a:rPr>
              <a:t>		light weight data-interchange 		format</a:t>
            </a:r>
          </a:p>
          <a:p>
            <a:r>
              <a:rPr lang="en-US" sz="3600" dirty="0">
                <a:solidFill>
                  <a:schemeClr val="tx2"/>
                </a:solidFill>
              </a:rPr>
              <a:t>		easy for humans to read / 				write</a:t>
            </a:r>
          </a:p>
          <a:p>
            <a:r>
              <a:rPr lang="en-US" sz="3600" dirty="0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16674-6492-BB45-9CFE-C0B87DD7398D}"/>
              </a:ext>
            </a:extLst>
          </p:cNvPr>
          <p:cNvSpPr txBox="1"/>
          <p:nvPr/>
        </p:nvSpPr>
        <p:spPr>
          <a:xfrm rot="16200000">
            <a:off x="-1496478" y="1876525"/>
            <a:ext cx="6858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800" dirty="0">
                <a:solidFill>
                  <a:schemeClr val="accent2"/>
                </a:solidFill>
              </a:rPr>
              <a:t>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22E0A-9AFD-9649-861F-7A0B694D0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129" y="2154517"/>
            <a:ext cx="709706" cy="709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4A689-0839-334E-ACBE-ECE489DB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129" y="3322745"/>
            <a:ext cx="713232" cy="7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76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6066F7-04B8-D142-8121-247455DC0798}"/>
              </a:ext>
            </a:extLst>
          </p:cNvPr>
          <p:cNvSpPr txBox="1"/>
          <p:nvPr/>
        </p:nvSpPr>
        <p:spPr>
          <a:xfrm>
            <a:off x="3953435" y="1515924"/>
            <a:ext cx="67638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accent1"/>
                </a:solidFill>
              </a:rPr>
              <a:t>according to </a:t>
            </a:r>
            <a:r>
              <a:rPr lang="en-US" sz="3600" i="1" dirty="0" err="1">
                <a:solidFill>
                  <a:schemeClr val="accent1"/>
                </a:solidFill>
              </a:rPr>
              <a:t>json.org</a:t>
            </a:r>
            <a:endParaRPr lang="en-US" sz="3600" i="1" dirty="0">
              <a:solidFill>
                <a:schemeClr val="accent1"/>
              </a:solidFill>
            </a:endParaRPr>
          </a:p>
          <a:p>
            <a:r>
              <a:rPr lang="en-US" sz="3600" dirty="0">
                <a:solidFill>
                  <a:schemeClr val="tx2"/>
                </a:solidFill>
              </a:rPr>
              <a:t>		light weight data-interchange 		format</a:t>
            </a:r>
          </a:p>
          <a:p>
            <a:r>
              <a:rPr lang="en-US" sz="3600" dirty="0">
                <a:solidFill>
                  <a:schemeClr val="tx2"/>
                </a:solidFill>
              </a:rPr>
              <a:t>		easy for humans to read / 				write</a:t>
            </a:r>
          </a:p>
          <a:p>
            <a:r>
              <a:rPr lang="en-US" sz="3600" dirty="0">
                <a:solidFill>
                  <a:schemeClr val="tx2"/>
                </a:solidFill>
              </a:rPr>
              <a:t>		easy for computers to parse / </a:t>
            </a:r>
          </a:p>
          <a:p>
            <a:r>
              <a:rPr lang="en-US" sz="3600" dirty="0">
                <a:solidFill>
                  <a:schemeClr val="tx2"/>
                </a:solidFill>
              </a:rPr>
              <a:t>		generate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16674-6492-BB45-9CFE-C0B87DD7398D}"/>
              </a:ext>
            </a:extLst>
          </p:cNvPr>
          <p:cNvSpPr txBox="1"/>
          <p:nvPr/>
        </p:nvSpPr>
        <p:spPr>
          <a:xfrm rot="16200000">
            <a:off x="-1496478" y="1876525"/>
            <a:ext cx="6858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800" dirty="0">
                <a:solidFill>
                  <a:schemeClr val="accent2"/>
                </a:solidFill>
              </a:rPr>
              <a:t>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22E0A-9AFD-9649-861F-7A0B694D0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129" y="2154517"/>
            <a:ext cx="709706" cy="709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4A689-0839-334E-ACBE-ECE489DB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129" y="3322745"/>
            <a:ext cx="713232" cy="713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5C7CD-34B5-A64B-B6D4-84BB2C583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887" y="4454158"/>
            <a:ext cx="679948" cy="7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30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B2A946-BEA1-F649-B0D7-31BD9D245B6F}"/>
              </a:ext>
            </a:extLst>
          </p:cNvPr>
          <p:cNvSpPr txBox="1"/>
          <p:nvPr/>
        </p:nvSpPr>
        <p:spPr>
          <a:xfrm rot="16200000">
            <a:off x="-1496478" y="1876525"/>
            <a:ext cx="6858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800" dirty="0">
                <a:solidFill>
                  <a:schemeClr val="accent2"/>
                </a:solidFill>
              </a:rPr>
              <a:t>JSON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65E4E8F-BA86-F942-84FA-7A17D70294CE}"/>
              </a:ext>
            </a:extLst>
          </p:cNvPr>
          <p:cNvSpPr/>
          <p:nvPr/>
        </p:nvSpPr>
        <p:spPr>
          <a:xfrm>
            <a:off x="3482788" y="242046"/>
            <a:ext cx="8256494" cy="6158753"/>
          </a:xfrm>
          <a:prstGeom prst="roundRect">
            <a:avLst>
              <a:gd name="adj" fmla="val 3567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accent1"/>
                </a:solidFill>
              </a:rPr>
              <a:t>﻿[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accent2"/>
                </a:solidFill>
              </a:rPr>
              <a:t>{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accent2"/>
                </a:solidFill>
              </a:rPr>
              <a:t>"statuses":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{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/>
                </a:solidFill>
              </a:rPr>
              <a:t>"</a:t>
            </a:r>
            <a:r>
              <a:rPr lang="en-US" sz="2800" dirty="0" err="1">
                <a:solidFill>
                  <a:schemeClr val="tx2"/>
                </a:solidFill>
              </a:rPr>
              <a:t>created_at</a:t>
            </a:r>
            <a:r>
              <a:rPr lang="en-US" sz="2800" dirty="0">
                <a:solidFill>
                  <a:schemeClr val="tx2"/>
                </a:solidFill>
              </a:rPr>
              <a:t>": </a:t>
            </a:r>
            <a:r>
              <a:rPr lang="en-US" sz="2800" dirty="0">
                <a:solidFill>
                  <a:schemeClr val="accent5"/>
                </a:solidFill>
              </a:rPr>
              <a:t>"Thu Jul 19 21:45:08 +0000 2018"</a:t>
            </a:r>
            <a:r>
              <a:rPr lang="en-US" sz="2800" dirty="0"/>
              <a:t>,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/>
                </a:solidFill>
              </a:rPr>
              <a:t>"id": </a:t>
            </a:r>
            <a:r>
              <a:rPr lang="en-US" sz="2800" dirty="0">
                <a:solidFill>
                  <a:schemeClr val="accent5"/>
                </a:solidFill>
              </a:rPr>
              <a:t>1020062005892470000</a:t>
            </a:r>
            <a:r>
              <a:rPr lang="en-US" sz="2800" dirty="0"/>
              <a:t>,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/>
                </a:solidFill>
              </a:rPr>
              <a:t>"</a:t>
            </a:r>
            <a:r>
              <a:rPr lang="en-US" sz="2800" dirty="0" err="1">
                <a:solidFill>
                  <a:schemeClr val="tx2"/>
                </a:solidFill>
              </a:rPr>
              <a:t>id_str</a:t>
            </a:r>
            <a:r>
              <a:rPr lang="en-US" sz="2800" dirty="0">
                <a:solidFill>
                  <a:schemeClr val="tx2"/>
                </a:solidFill>
              </a:rPr>
              <a:t>": </a:t>
            </a:r>
            <a:r>
              <a:rPr lang="en-US" sz="2800" dirty="0">
                <a:solidFill>
                  <a:schemeClr val="accent5"/>
                </a:solidFill>
              </a:rPr>
              <a:t>"1020062005892468738"</a:t>
            </a:r>
            <a:r>
              <a:rPr lang="en-US" sz="2800" dirty="0"/>
              <a:t>,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/>
                </a:solidFill>
              </a:rPr>
              <a:t>"</a:t>
            </a:r>
            <a:r>
              <a:rPr lang="en-US" sz="2800" dirty="0" err="1">
                <a:solidFill>
                  <a:schemeClr val="tx2"/>
                </a:solidFill>
              </a:rPr>
              <a:t>full_text</a:t>
            </a:r>
            <a:r>
              <a:rPr lang="en-US" sz="2800" dirty="0">
                <a:solidFill>
                  <a:schemeClr val="tx2"/>
                </a:solidFill>
              </a:rPr>
              <a:t>": </a:t>
            </a:r>
            <a:r>
              <a:rPr lang="en-US" sz="2800" dirty="0">
                <a:solidFill>
                  <a:schemeClr val="accent5"/>
                </a:solidFill>
              </a:rPr>
              <a:t>"Our team are looking forward to 				meeting all the @</a:t>
            </a:r>
            <a:r>
              <a:rPr lang="en-US" sz="2800" dirty="0" err="1">
                <a:solidFill>
                  <a:schemeClr val="accent5"/>
                </a:solidFill>
              </a:rPr>
              <a:t>AmstatNews</a:t>
            </a:r>
            <a:r>
              <a:rPr lang="en-US" sz="2800" dirty="0">
                <a:solidFill>
                  <a:schemeClr val="accent5"/>
                </a:solidFill>
              </a:rPr>
              <a:t> attendees in 				Vancouver next week #JSM2018 #Vancouver 			#Canada </a:t>
            </a:r>
            <a:r>
              <a:rPr lang="en-US" sz="2800" dirty="0">
                <a:solidFill>
                  <a:schemeClr val="accent5"/>
                </a:solidFill>
                <a:hlinkClick r:id="rId2"/>
              </a:rPr>
              <a:t>https://t.co/XiOrCtuUOk</a:t>
            </a:r>
            <a:r>
              <a:rPr lang="en-US" sz="2800" dirty="0">
                <a:solidFill>
                  <a:schemeClr val="accent5"/>
                </a:solidFill>
              </a:rPr>
              <a:t>"</a:t>
            </a:r>
            <a:r>
              <a:rPr lang="en-US" sz="2800" dirty="0"/>
              <a:t>,</a:t>
            </a:r>
          </a:p>
          <a:p>
            <a:r>
              <a:rPr lang="en-US" sz="2800" dirty="0"/>
              <a:t>  		. . .</a:t>
            </a:r>
          </a:p>
          <a:p>
            <a:r>
              <a:rPr lang="en-US" sz="2800" dirty="0"/>
              <a:t>       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}</a:t>
            </a:r>
          </a:p>
          <a:p>
            <a:r>
              <a:rPr lang="en-US" sz="2800" dirty="0"/>
              <a:t>   </a:t>
            </a:r>
            <a:r>
              <a:rPr lang="en-US" sz="2800" dirty="0">
                <a:solidFill>
                  <a:schemeClr val="accent2"/>
                </a:solidFill>
              </a:rPr>
              <a:t>}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BB4B8-8EEF-E040-AC8D-869E2C4D2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530" y="414318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69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B2A946-BEA1-F649-B0D7-31BD9D245B6F}"/>
              </a:ext>
            </a:extLst>
          </p:cNvPr>
          <p:cNvSpPr txBox="1"/>
          <p:nvPr/>
        </p:nvSpPr>
        <p:spPr>
          <a:xfrm rot="16200000">
            <a:off x="-1496478" y="1876525"/>
            <a:ext cx="6858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800" dirty="0">
                <a:solidFill>
                  <a:schemeClr val="accent2"/>
                </a:solidFill>
              </a:rPr>
              <a:t>JSON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65E4E8F-BA86-F942-84FA-7A17D70294CE}"/>
              </a:ext>
            </a:extLst>
          </p:cNvPr>
          <p:cNvSpPr/>
          <p:nvPr/>
        </p:nvSpPr>
        <p:spPr>
          <a:xfrm>
            <a:off x="3482788" y="242046"/>
            <a:ext cx="8256494" cy="6158753"/>
          </a:xfrm>
          <a:prstGeom prst="roundRect">
            <a:avLst>
              <a:gd name="adj" fmla="val 3567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﻿[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{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"statuses": {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/>
                </a:solidFill>
              </a:rPr>
              <a:t>"</a:t>
            </a:r>
            <a:r>
              <a:rPr lang="en-US" sz="2800" dirty="0" err="1">
                <a:solidFill>
                  <a:schemeClr val="tx2"/>
                </a:solidFill>
              </a:rPr>
              <a:t>created_at</a:t>
            </a:r>
            <a:r>
              <a:rPr lang="en-US" sz="2800" dirty="0">
                <a:solidFill>
                  <a:schemeClr val="tx2"/>
                </a:solidFill>
              </a:rPr>
              <a:t>": </a:t>
            </a:r>
            <a:r>
              <a:rPr lang="en-US" sz="2800" dirty="0">
                <a:solidFill>
                  <a:schemeClr val="accent5"/>
                </a:solidFill>
              </a:rPr>
              <a:t>"Thu Jul 19 21:45:08 +0000 2018"</a:t>
            </a:r>
            <a:r>
              <a:rPr lang="en-US" sz="2800" dirty="0"/>
              <a:t>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"id": 1020062005892470000,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"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id_str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": "1020062005892468738",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"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full_text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": "Our team are looking forward to 				meeting all the @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AmstatNews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attendees in 				Vancouver next week #JSM2018 #Vancouver 			#Canada https://t.co/XiOrCtuUOk",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		. . .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  }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}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BB4B8-8EEF-E040-AC8D-869E2C4D2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530" y="4143188"/>
            <a:ext cx="3251200" cy="3251200"/>
          </a:xfrm>
          <a:prstGeom prst="rect">
            <a:avLst/>
          </a:prstGeom>
        </p:spPr>
      </p:pic>
      <p:sp>
        <p:nvSpPr>
          <p:cNvPr id="7" name="Left Bracket 6">
            <a:extLst>
              <a:ext uri="{FF2B5EF4-FFF2-40B4-BE49-F238E27FC236}">
                <a16:creationId xmlns:a16="http://schemas.microsoft.com/office/drawing/2014/main" id="{DAB1FC29-AD74-5A4F-BEA9-BE5FAE3CE766}"/>
              </a:ext>
            </a:extLst>
          </p:cNvPr>
          <p:cNvSpPr/>
          <p:nvPr/>
        </p:nvSpPr>
        <p:spPr>
          <a:xfrm rot="16200000">
            <a:off x="5095305" y="953611"/>
            <a:ext cx="225241" cy="1955443"/>
          </a:xfrm>
          <a:prstGeom prst="leftBracke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2648D0-11C7-BF42-BEC7-5F27C6B48187}"/>
              </a:ext>
            </a:extLst>
          </p:cNvPr>
          <p:cNvSpPr txBox="1"/>
          <p:nvPr/>
        </p:nvSpPr>
        <p:spPr>
          <a:xfrm>
            <a:off x="4380932" y="1846308"/>
            <a:ext cx="1653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183508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B2A946-BEA1-F649-B0D7-31BD9D245B6F}"/>
              </a:ext>
            </a:extLst>
          </p:cNvPr>
          <p:cNvSpPr txBox="1"/>
          <p:nvPr/>
        </p:nvSpPr>
        <p:spPr>
          <a:xfrm rot="16200000">
            <a:off x="-1496478" y="1876525"/>
            <a:ext cx="6858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800" dirty="0">
                <a:solidFill>
                  <a:schemeClr val="accent2"/>
                </a:solidFill>
              </a:rPr>
              <a:t>JSON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65E4E8F-BA86-F942-84FA-7A17D70294CE}"/>
              </a:ext>
            </a:extLst>
          </p:cNvPr>
          <p:cNvSpPr/>
          <p:nvPr/>
        </p:nvSpPr>
        <p:spPr>
          <a:xfrm>
            <a:off x="3482788" y="242046"/>
            <a:ext cx="8256494" cy="6158753"/>
          </a:xfrm>
          <a:prstGeom prst="roundRect">
            <a:avLst>
              <a:gd name="adj" fmla="val 3567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﻿[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{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"statuses": {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/>
                </a:solidFill>
              </a:rPr>
              <a:t>"</a:t>
            </a:r>
            <a:r>
              <a:rPr lang="en-US" sz="2800" dirty="0" err="1">
                <a:solidFill>
                  <a:schemeClr val="tx2"/>
                </a:solidFill>
              </a:rPr>
              <a:t>created_at</a:t>
            </a:r>
            <a:r>
              <a:rPr lang="en-US" sz="2800" dirty="0">
                <a:solidFill>
                  <a:schemeClr val="tx2"/>
                </a:solidFill>
              </a:rPr>
              <a:t>": </a:t>
            </a:r>
            <a:r>
              <a:rPr lang="en-US" sz="2800" dirty="0">
                <a:solidFill>
                  <a:schemeClr val="accent5"/>
                </a:solidFill>
              </a:rPr>
              <a:t>"Thu Jul 19 21:45:08 +0000 2018"</a:t>
            </a:r>
            <a:r>
              <a:rPr lang="en-US" sz="2800" dirty="0"/>
              <a:t>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"id": 1020062005892470000,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"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id_str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": "1020062005892468738",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"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full_text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": "Our team are looking forward to 				meeting all the @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AmstatNews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attendees in 				Vancouver next week #JSM2018 #Vancouver 			#Canada https://t.co/XiOrCtuUOk",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		. . .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  }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}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BB4B8-8EEF-E040-AC8D-869E2C4D2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530" y="4143188"/>
            <a:ext cx="3251200" cy="325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2648D0-11C7-BF42-BEC7-5F27C6B48187}"/>
              </a:ext>
            </a:extLst>
          </p:cNvPr>
          <p:cNvSpPr txBox="1"/>
          <p:nvPr/>
        </p:nvSpPr>
        <p:spPr>
          <a:xfrm>
            <a:off x="4380932" y="1846308"/>
            <a:ext cx="1653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name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924C7ED9-A9AA-E748-8D19-297544087B3F}"/>
              </a:ext>
            </a:extLst>
          </p:cNvPr>
          <p:cNvSpPr/>
          <p:nvPr/>
        </p:nvSpPr>
        <p:spPr>
          <a:xfrm rot="16200000">
            <a:off x="8738354" y="-583269"/>
            <a:ext cx="225241" cy="5029200"/>
          </a:xfrm>
          <a:prstGeom prst="leftBracke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F31A47-6C49-6147-BE34-4914B83CB4A0}"/>
              </a:ext>
            </a:extLst>
          </p:cNvPr>
          <p:cNvSpPr txBox="1"/>
          <p:nvPr/>
        </p:nvSpPr>
        <p:spPr>
          <a:xfrm>
            <a:off x="7965172" y="1812896"/>
            <a:ext cx="1653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334796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A475-A697-4D44-9F11-178C6D89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95F0-FFFB-8041-9E28-7FE05C7B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/>
                </a:solidFill>
              </a:rPr>
              <a:t> What is an API?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/>
                </a:solidFill>
              </a:rPr>
              <a:t> How are APIs accessed from R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/>
                </a:solidFill>
              </a:rPr>
              <a:t> Case studies</a:t>
            </a:r>
          </a:p>
        </p:txBody>
      </p:sp>
    </p:spTree>
    <p:extLst>
      <p:ext uri="{BB962C8B-B14F-4D97-AF65-F5344CB8AC3E}">
        <p14:creationId xmlns:p14="http://schemas.microsoft.com/office/powerpoint/2010/main" val="2888213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1F390-8A99-9644-87FA-390DADC4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6" y="1870635"/>
            <a:ext cx="3251200" cy="3251200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CB806A09-E08B-FB4D-AAE5-99CB3C2E1F08}"/>
              </a:ext>
            </a:extLst>
          </p:cNvPr>
          <p:cNvSpPr/>
          <p:nvPr/>
        </p:nvSpPr>
        <p:spPr>
          <a:xfrm>
            <a:off x="4468906" y="2097743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solidFill>
              <a:schemeClr val="accent1">
                <a:lumMod val="20000"/>
                <a:lumOff val="8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646CF-B8BC-C84A-ACB6-68FD7759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4894" y="1870635"/>
            <a:ext cx="3251200" cy="325120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5B8BE643-D012-9944-9F50-4FD446455671}"/>
              </a:ext>
            </a:extLst>
          </p:cNvPr>
          <p:cNvSpPr/>
          <p:nvPr/>
        </p:nvSpPr>
        <p:spPr>
          <a:xfrm rot="10800000">
            <a:off x="4468906" y="2460812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5E447-2F43-0248-B5CD-3E4A0B067415}"/>
              </a:ext>
            </a:extLst>
          </p:cNvPr>
          <p:cNvSpPr txBox="1"/>
          <p:nvPr/>
        </p:nvSpPr>
        <p:spPr>
          <a:xfrm>
            <a:off x="1529848" y="4487762"/>
            <a:ext cx="91323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accent2"/>
                </a:solidFill>
              </a:rPr>
              <a:t>JSON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813AA-CB91-9345-9AA1-A2295D960810}"/>
              </a:ext>
            </a:extLst>
          </p:cNvPr>
          <p:cNvSpPr txBox="1"/>
          <p:nvPr/>
        </p:nvSpPr>
        <p:spPr>
          <a:xfrm>
            <a:off x="2176897" y="452057"/>
            <a:ext cx="783820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HTTP Methods</a:t>
            </a:r>
          </a:p>
        </p:txBody>
      </p:sp>
    </p:spTree>
    <p:extLst>
      <p:ext uri="{BB962C8B-B14F-4D97-AF65-F5344CB8AC3E}">
        <p14:creationId xmlns:p14="http://schemas.microsoft.com/office/powerpoint/2010/main" val="2794578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6600" dirty="0"/>
              <a:t> Choose Method</a:t>
            </a:r>
          </a:p>
          <a:p>
            <a:pPr>
              <a:buFont typeface="Wingdings" pitchFamily="2" charset="2"/>
              <a:buChar char="ü"/>
            </a:pPr>
            <a:r>
              <a:rPr lang="en-US" sz="6600" dirty="0"/>
              <a:t> Build URL</a:t>
            </a:r>
          </a:p>
        </p:txBody>
      </p:sp>
    </p:spTree>
    <p:extLst>
      <p:ext uri="{BB962C8B-B14F-4D97-AF65-F5344CB8AC3E}">
        <p14:creationId xmlns:p14="http://schemas.microsoft.com/office/powerpoint/2010/main" val="1116653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C1A9-2867-DE45-B38A-F42D2D8A779B}"/>
              </a:ext>
            </a:extLst>
          </p:cNvPr>
          <p:cNvSpPr txBox="1"/>
          <p:nvPr/>
        </p:nvSpPr>
        <p:spPr>
          <a:xfrm>
            <a:off x="2176897" y="452057"/>
            <a:ext cx="783820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0" dirty="0">
                <a:solidFill>
                  <a:schemeClr val="accent2"/>
                </a:solidFill>
              </a:rPr>
              <a:t>HTTP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93FAF-DC5B-D54D-92F2-625F19D25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06" y="1870635"/>
            <a:ext cx="3251200" cy="3251200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46901B73-F839-E442-AC3D-97C37581BD42}"/>
              </a:ext>
            </a:extLst>
          </p:cNvPr>
          <p:cNvSpPr/>
          <p:nvPr/>
        </p:nvSpPr>
        <p:spPr>
          <a:xfrm>
            <a:off x="4468906" y="2097743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2A5EE-73F5-9240-934A-5D7E126AEB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4894" y="1870635"/>
            <a:ext cx="3251200" cy="325120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9FDDFACA-B3BE-B04D-AF6F-DF0DC218A4CB}"/>
              </a:ext>
            </a:extLst>
          </p:cNvPr>
          <p:cNvSpPr/>
          <p:nvPr/>
        </p:nvSpPr>
        <p:spPr>
          <a:xfrm rot="10800000">
            <a:off x="4468906" y="2460812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0997D-446B-A34D-A34C-900DCF5D400A}"/>
              </a:ext>
            </a:extLst>
          </p:cNvPr>
          <p:cNvSpPr txBox="1"/>
          <p:nvPr/>
        </p:nvSpPr>
        <p:spPr>
          <a:xfrm>
            <a:off x="1529848" y="4487762"/>
            <a:ext cx="91323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accent2"/>
                </a:solidFill>
              </a:rPr>
              <a:t>JSON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DB9AE9-92FB-7840-AAC5-DDF48336F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908" y="2460812"/>
            <a:ext cx="1940639" cy="164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84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-94130" y="-354399"/>
            <a:ext cx="122861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2"/>
                </a:solidFill>
              </a:rPr>
              <a:t>OAuth</a:t>
            </a:r>
          </a:p>
        </p:txBody>
      </p:sp>
    </p:spTree>
    <p:extLst>
      <p:ext uri="{BB962C8B-B14F-4D97-AF65-F5344CB8AC3E}">
        <p14:creationId xmlns:p14="http://schemas.microsoft.com/office/powerpoint/2010/main" val="2779323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-94130" y="-354399"/>
            <a:ext cx="122861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3"/>
                </a:solidFill>
              </a:rPr>
              <a:t>O</a:t>
            </a:r>
            <a:r>
              <a:rPr lang="en-US" sz="30000" dirty="0">
                <a:solidFill>
                  <a:schemeClr val="accent2"/>
                </a:solidFill>
              </a:rPr>
              <a:t>Auth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7E82A-D586-404C-BA49-F7E04D7A7F78}"/>
              </a:ext>
            </a:extLst>
          </p:cNvPr>
          <p:cNvSpPr txBox="1"/>
          <p:nvPr/>
        </p:nvSpPr>
        <p:spPr>
          <a:xfrm>
            <a:off x="2311546" y="3659372"/>
            <a:ext cx="5982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3"/>
                </a:solidFill>
              </a:rPr>
              <a:t>Open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A838B657-DE0E-9846-89E4-A86B769F081F}"/>
              </a:ext>
            </a:extLst>
          </p:cNvPr>
          <p:cNvSpPr/>
          <p:nvPr/>
        </p:nvSpPr>
        <p:spPr>
          <a:xfrm rot="16200000">
            <a:off x="2575972" y="2021678"/>
            <a:ext cx="271462" cy="2743200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594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-94130" y="-354399"/>
            <a:ext cx="122861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2"/>
                </a:solidFill>
              </a:rPr>
              <a:t>O</a:t>
            </a:r>
            <a:r>
              <a:rPr lang="en-US" sz="30000" dirty="0">
                <a:solidFill>
                  <a:schemeClr val="accent3"/>
                </a:solidFill>
              </a:rPr>
              <a:t>Auth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7E82A-D586-404C-BA49-F7E04D7A7F78}"/>
              </a:ext>
            </a:extLst>
          </p:cNvPr>
          <p:cNvSpPr txBox="1"/>
          <p:nvPr/>
        </p:nvSpPr>
        <p:spPr>
          <a:xfrm>
            <a:off x="2311546" y="3659372"/>
            <a:ext cx="5982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2"/>
                </a:solidFill>
              </a:rPr>
              <a:t>Open</a:t>
            </a:r>
            <a:r>
              <a:rPr lang="en-US" sz="4200" dirty="0">
                <a:solidFill>
                  <a:schemeClr val="accent3"/>
                </a:solidFill>
              </a:rPr>
              <a:t> Authorization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A838B657-DE0E-9846-89E4-A86B769F081F}"/>
              </a:ext>
            </a:extLst>
          </p:cNvPr>
          <p:cNvSpPr/>
          <p:nvPr/>
        </p:nvSpPr>
        <p:spPr>
          <a:xfrm rot="16200000">
            <a:off x="7270013" y="-94889"/>
            <a:ext cx="271462" cy="6949440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538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6600" dirty="0"/>
              <a:t> Choose Method</a:t>
            </a:r>
          </a:p>
          <a:p>
            <a:pPr>
              <a:buFont typeface="Wingdings" pitchFamily="2" charset="2"/>
              <a:buChar char="ü"/>
            </a:pPr>
            <a:r>
              <a:rPr lang="en-US" sz="6600" dirty="0"/>
              <a:t> Build URL</a:t>
            </a:r>
          </a:p>
          <a:p>
            <a:pPr>
              <a:buFont typeface="Wingdings" pitchFamily="2" charset="2"/>
              <a:buChar char="ü"/>
            </a:pPr>
            <a:r>
              <a:rPr lang="en-US" sz="6600" dirty="0"/>
              <a:t> Get Authorization</a:t>
            </a:r>
          </a:p>
        </p:txBody>
      </p:sp>
    </p:spTree>
    <p:extLst>
      <p:ext uri="{BB962C8B-B14F-4D97-AF65-F5344CB8AC3E}">
        <p14:creationId xmlns:p14="http://schemas.microsoft.com/office/powerpoint/2010/main" val="3125427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A475-A697-4D44-9F11-178C6D89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95F0-FFFB-8041-9E28-7FE05C7B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pple Color Emoji" pitchFamily="2" charset="0"/>
              <a:buChar char="👉"/>
            </a:pPr>
            <a:r>
              <a:rPr lang="en-US" sz="4000" dirty="0"/>
              <a:t> </a:t>
            </a: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What is an API?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4000" dirty="0">
                <a:solidFill>
                  <a:schemeClr val="tx2"/>
                </a:solidFill>
              </a:rPr>
              <a:t>How are APIs accessed from R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Case studies</a:t>
            </a:r>
          </a:p>
        </p:txBody>
      </p:sp>
    </p:spTree>
    <p:extLst>
      <p:ext uri="{BB962C8B-B14F-4D97-AF65-F5344CB8AC3E}">
        <p14:creationId xmlns:p14="http://schemas.microsoft.com/office/powerpoint/2010/main" val="21340104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1A5C8C-CAA4-0047-AF16-BC836B19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1448" y="2353235"/>
            <a:ext cx="4828988" cy="4828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354EF8-D812-7E49-B979-70900AECB044}"/>
              </a:ext>
            </a:extLst>
          </p:cNvPr>
          <p:cNvSpPr txBox="1"/>
          <p:nvPr/>
        </p:nvSpPr>
        <p:spPr>
          <a:xfrm>
            <a:off x="3398990" y="-290876"/>
            <a:ext cx="913230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0" dirty="0" err="1">
                <a:solidFill>
                  <a:schemeClr val="accent2"/>
                </a:solidFill>
              </a:rPr>
              <a:t>httr</a:t>
            </a:r>
            <a:endParaRPr lang="en-US" sz="28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345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A149-09E5-3E4C-92A2-FFD7DAC8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378978" cy="149961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2"/>
                </a:solidFill>
              </a:rPr>
              <a:t>R</a:t>
            </a:r>
            <a:r>
              <a:rPr lang="en-US" dirty="0">
                <a:solidFill>
                  <a:schemeClr val="accent2"/>
                </a:solidFill>
              </a:rPr>
              <a:t>EQUEST </a:t>
            </a:r>
            <a:r>
              <a:rPr lang="en-US" sz="6600" dirty="0">
                <a:solidFill>
                  <a:schemeClr val="accent2"/>
                </a:solidFill>
              </a:rPr>
              <a:t>v</a:t>
            </a:r>
            <a:r>
              <a:rPr lang="en-US" dirty="0">
                <a:solidFill>
                  <a:schemeClr val="accent2"/>
                </a:solidFill>
              </a:rPr>
              <a:t>ia </a:t>
            </a:r>
            <a:r>
              <a:rPr lang="en-US" sz="6600" dirty="0">
                <a:solidFill>
                  <a:schemeClr val="accent2"/>
                </a:solidFill>
              </a:rPr>
              <a:t>HTTP M</a:t>
            </a:r>
            <a:r>
              <a:rPr lang="en-US" dirty="0">
                <a:solidFill>
                  <a:schemeClr val="accent2"/>
                </a:solidFill>
              </a:rPr>
              <a:t>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POST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PUT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PATCH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E05EE-C32A-D248-B965-A4B4E88B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08" y="2205318"/>
            <a:ext cx="731520" cy="73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58E6B-C321-C147-83F4-D18F294F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608" y="2936838"/>
            <a:ext cx="731520" cy="73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977D51-B5CE-E948-93F9-E2F06C8B7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848" y="3695252"/>
            <a:ext cx="716280" cy="731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D3CB1-2958-2B4B-83B2-42C9EE501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608" y="4453666"/>
            <a:ext cx="731520" cy="73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8C93CC-D11C-E84A-A5BA-0407E46F9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6848" y="5212080"/>
            <a:ext cx="731520" cy="73152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90A553F-CE2E-A049-A512-C212FB386873}"/>
              </a:ext>
            </a:extLst>
          </p:cNvPr>
          <p:cNvSpPr/>
          <p:nvPr/>
        </p:nvSpPr>
        <p:spPr>
          <a:xfrm>
            <a:off x="5884164" y="2286001"/>
            <a:ext cx="5704215" cy="3833756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r>
              <a:rPr lang="en-US" sz="4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4800" dirty="0">
                <a:solidFill>
                  <a:schemeClr val="tx2"/>
                </a:solidFill>
                <a:latin typeface="Monaco" pitchFamily="2" charset="77"/>
              </a:rPr>
              <a:t>GET()</a:t>
            </a:r>
          </a:p>
          <a:p>
            <a:r>
              <a:rPr lang="en-US" sz="4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4800" dirty="0">
                <a:solidFill>
                  <a:schemeClr val="tx2"/>
                </a:solidFill>
                <a:latin typeface="Monaco" pitchFamily="2" charset="77"/>
              </a:rPr>
              <a:t>POST()</a:t>
            </a:r>
          </a:p>
          <a:p>
            <a:r>
              <a:rPr lang="en-US" sz="4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4800" dirty="0">
                <a:solidFill>
                  <a:schemeClr val="tx2"/>
                </a:solidFill>
                <a:latin typeface="Monaco" pitchFamily="2" charset="77"/>
              </a:rPr>
              <a:t>PUT()</a:t>
            </a:r>
          </a:p>
          <a:p>
            <a:r>
              <a:rPr lang="en-US" sz="4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4800" dirty="0">
                <a:solidFill>
                  <a:schemeClr val="tx2"/>
                </a:solidFill>
                <a:latin typeface="Monaco" pitchFamily="2" charset="77"/>
              </a:rPr>
              <a:t>PATCH()</a:t>
            </a:r>
          </a:p>
          <a:p>
            <a:r>
              <a:rPr lang="en-US" sz="4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4800" dirty="0">
                <a:solidFill>
                  <a:schemeClr val="tx2"/>
                </a:solidFill>
                <a:latin typeface="Monaco" pitchFamily="2" charset="77"/>
              </a:rPr>
              <a:t>DELETE()</a:t>
            </a:r>
          </a:p>
        </p:txBody>
      </p:sp>
    </p:spTree>
    <p:extLst>
      <p:ext uri="{BB962C8B-B14F-4D97-AF65-F5344CB8AC3E}">
        <p14:creationId xmlns:p14="http://schemas.microsoft.com/office/powerpoint/2010/main" val="78135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A475-A697-4D44-9F11-178C6D89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95F0-FFFB-8041-9E28-7FE05C7B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pple Color Emoji" pitchFamily="2" charset="0"/>
              <a:buChar char="👉"/>
            </a:pPr>
            <a:r>
              <a:rPr lang="en-US" sz="4000" dirty="0"/>
              <a:t> </a:t>
            </a:r>
            <a:r>
              <a:rPr lang="en-US" sz="4000" dirty="0">
                <a:solidFill>
                  <a:schemeClr val="tx2"/>
                </a:solidFill>
              </a:rPr>
              <a:t>What is an API?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How are APIs accessed from R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Case studies</a:t>
            </a:r>
          </a:p>
        </p:txBody>
      </p:sp>
    </p:spTree>
    <p:extLst>
      <p:ext uri="{BB962C8B-B14F-4D97-AF65-F5344CB8AC3E}">
        <p14:creationId xmlns:p14="http://schemas.microsoft.com/office/powerpoint/2010/main" val="3839614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EF8B2-2CBB-A340-B76A-EEA58FC36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"/>
          <a:stretch/>
        </p:blipFill>
        <p:spPr>
          <a:xfrm>
            <a:off x="1063696" y="357188"/>
            <a:ext cx="10064609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871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US" sz="4800" dirty="0"/>
              <a:t> Choose Method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Build URL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Get Authorization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Make Request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 Process Response</a:t>
            </a:r>
          </a:p>
        </p:txBody>
      </p:sp>
    </p:spTree>
    <p:extLst>
      <p:ext uri="{BB962C8B-B14F-4D97-AF65-F5344CB8AC3E}">
        <p14:creationId xmlns:p14="http://schemas.microsoft.com/office/powerpoint/2010/main" val="3275875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US" sz="4800" dirty="0"/>
              <a:t> Choose Method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Build URL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Get Authorization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Make Request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Process Response</a:t>
            </a:r>
          </a:p>
        </p:txBody>
      </p:sp>
    </p:spTree>
    <p:extLst>
      <p:ext uri="{BB962C8B-B14F-4D97-AF65-F5344CB8AC3E}">
        <p14:creationId xmlns:p14="http://schemas.microsoft.com/office/powerpoint/2010/main" val="601751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A149-09E5-3E4C-92A2-FFD7DAC8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378978" cy="149961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2"/>
                </a:solidFill>
              </a:rPr>
              <a:t>R</a:t>
            </a:r>
            <a:r>
              <a:rPr lang="en-US" dirty="0">
                <a:solidFill>
                  <a:schemeClr val="accent2"/>
                </a:solidFill>
              </a:rPr>
              <a:t>EQUEST </a:t>
            </a:r>
            <a:r>
              <a:rPr lang="en-US" sz="6600" dirty="0">
                <a:solidFill>
                  <a:schemeClr val="accent2"/>
                </a:solidFill>
              </a:rPr>
              <a:t>v</a:t>
            </a:r>
            <a:r>
              <a:rPr lang="en-US" dirty="0">
                <a:solidFill>
                  <a:schemeClr val="accent2"/>
                </a:solidFill>
              </a:rPr>
              <a:t>ia </a:t>
            </a:r>
            <a:r>
              <a:rPr lang="en-US" sz="6600" dirty="0">
                <a:solidFill>
                  <a:schemeClr val="accent2"/>
                </a:solidFill>
              </a:rPr>
              <a:t>HTTP M</a:t>
            </a:r>
            <a:r>
              <a:rPr lang="en-US" dirty="0">
                <a:solidFill>
                  <a:schemeClr val="accent2"/>
                </a:solidFill>
              </a:rPr>
              <a:t>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POST</a:t>
            </a:r>
          </a:p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PUT</a:t>
            </a:r>
          </a:p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PATCH</a:t>
            </a:r>
          </a:p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E05EE-C32A-D248-B965-A4B4E88B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08" y="2205318"/>
            <a:ext cx="731520" cy="73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58E6B-C321-C147-83F4-D18F294FC2F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21608" y="2936838"/>
            <a:ext cx="731520" cy="73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977D51-B5CE-E948-93F9-E2F06C8B7AE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36848" y="3695252"/>
            <a:ext cx="716280" cy="731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D3CB1-2958-2B4B-83B2-42C9EE5011B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21608" y="4453666"/>
            <a:ext cx="731520" cy="73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8C93CC-D11C-E84A-A5BA-0407E46F96D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36848" y="5212080"/>
            <a:ext cx="731520" cy="73152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90A553F-CE2E-A049-A512-C212FB386873}"/>
              </a:ext>
            </a:extLst>
          </p:cNvPr>
          <p:cNvSpPr/>
          <p:nvPr/>
        </p:nvSpPr>
        <p:spPr>
          <a:xfrm>
            <a:off x="5884164" y="2286001"/>
            <a:ext cx="5704215" cy="3833756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r>
              <a:rPr lang="en-US" sz="4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4800" dirty="0">
                <a:solidFill>
                  <a:schemeClr val="tx2"/>
                </a:solidFill>
                <a:latin typeface="Monaco" pitchFamily="2" charset="77"/>
              </a:rPr>
              <a:t>GET()</a:t>
            </a:r>
          </a:p>
          <a:p>
            <a:r>
              <a:rPr lang="en-US" sz="48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::POST()</a:t>
            </a:r>
          </a:p>
          <a:p>
            <a:r>
              <a:rPr lang="en-US" sz="48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::PUT()</a:t>
            </a:r>
          </a:p>
          <a:p>
            <a:r>
              <a:rPr lang="en-US" sz="48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::PATCH()</a:t>
            </a:r>
          </a:p>
          <a:p>
            <a:r>
              <a:rPr lang="en-US" sz="48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::DELETE()</a:t>
            </a:r>
          </a:p>
        </p:txBody>
      </p:sp>
    </p:spTree>
    <p:extLst>
      <p:ext uri="{BB962C8B-B14F-4D97-AF65-F5344CB8AC3E}">
        <p14:creationId xmlns:p14="http://schemas.microsoft.com/office/powerpoint/2010/main" val="4068135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sz="4800" dirty="0"/>
              <a:t> Choose Method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Build URL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Get Authorization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Make Request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Process Response</a:t>
            </a:r>
          </a:p>
        </p:txBody>
      </p:sp>
    </p:spTree>
    <p:extLst>
      <p:ext uri="{BB962C8B-B14F-4D97-AF65-F5344CB8AC3E}">
        <p14:creationId xmlns:p14="http://schemas.microsoft.com/office/powerpoint/2010/main" val="1122499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B357D0-76CE-5F4E-8D51-89ADA2B27A22}"/>
              </a:ext>
            </a:extLst>
          </p:cNvPr>
          <p:cNvSpPr txBox="1"/>
          <p:nvPr/>
        </p:nvSpPr>
        <p:spPr>
          <a:xfrm>
            <a:off x="6771861" y="5133155"/>
            <a:ext cx="55249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</a:rPr>
              <a:t>B</a:t>
            </a:r>
            <a:r>
              <a:rPr lang="en-US" sz="7200" b="1" dirty="0">
                <a:solidFill>
                  <a:schemeClr val="tx2"/>
                </a:solidFill>
              </a:rPr>
              <a:t>UILD </a:t>
            </a:r>
            <a:r>
              <a:rPr lang="en-US" sz="9600" b="1" dirty="0">
                <a:solidFill>
                  <a:schemeClr val="tx2"/>
                </a:solidFill>
              </a:rPr>
              <a:t>URL</a:t>
            </a:r>
            <a:endParaRPr lang="en-US" sz="7200" b="1" dirty="0">
              <a:solidFill>
                <a:schemeClr val="tx2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6D6A5E-76C5-1D45-A8E8-941710BC76D8}"/>
              </a:ext>
            </a:extLst>
          </p:cNvPr>
          <p:cNvSpPr/>
          <p:nvPr/>
        </p:nvSpPr>
        <p:spPr>
          <a:xfrm>
            <a:off x="1272540" y="1774764"/>
            <a:ext cx="9646920" cy="330847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modify_url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"https://</a:t>
            </a:r>
            <a:r>
              <a:rPr lang="en-US" sz="2400" dirty="0" err="1">
                <a:solidFill>
                  <a:schemeClr val="accent5"/>
                </a:solidFill>
                <a:latin typeface="Monaco" pitchFamily="2" charset="77"/>
              </a:rPr>
              <a:t>api.github.com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/"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path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"repos/</a:t>
            </a:r>
            <a:r>
              <a:rPr lang="en-US" sz="2400" dirty="0" err="1">
                <a:solidFill>
                  <a:schemeClr val="accent5"/>
                </a:solidFill>
                <a:latin typeface="Monaco" pitchFamily="2" charset="77"/>
              </a:rPr>
              <a:t>tidyverse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/</a:t>
            </a:r>
            <a:r>
              <a:rPr lang="en-US" sz="2400" dirty="0" err="1">
                <a:solidFill>
                  <a:schemeClr val="accent5"/>
                </a:solidFill>
                <a:latin typeface="Monaco" pitchFamily="2" charset="77"/>
              </a:rPr>
              <a:t>googledrive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/issues"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query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list(labels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"docs"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90FD1-1F46-3141-B362-6260CBD6CB3F}"/>
              </a:ext>
            </a:extLst>
          </p:cNvPr>
          <p:cNvSpPr/>
          <p:nvPr/>
        </p:nvSpPr>
        <p:spPr>
          <a:xfrm>
            <a:off x="-52415" y="863201"/>
            <a:ext cx="1229683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https://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api.github.com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/repos/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tidyverse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googledrive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issues?labels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=docs</a:t>
            </a:r>
            <a:endParaRPr lang="en-US" sz="2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148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B357D0-76CE-5F4E-8D51-89ADA2B27A22}"/>
              </a:ext>
            </a:extLst>
          </p:cNvPr>
          <p:cNvSpPr txBox="1"/>
          <p:nvPr/>
        </p:nvSpPr>
        <p:spPr>
          <a:xfrm>
            <a:off x="6771861" y="5133155"/>
            <a:ext cx="55249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</a:rPr>
              <a:t>B</a:t>
            </a:r>
            <a:r>
              <a:rPr lang="en-US" sz="7200" b="1" dirty="0">
                <a:solidFill>
                  <a:schemeClr val="tx2"/>
                </a:solidFill>
              </a:rPr>
              <a:t>UILD </a:t>
            </a:r>
            <a:r>
              <a:rPr lang="en-US" sz="9600" b="1" dirty="0">
                <a:solidFill>
                  <a:schemeClr val="tx2"/>
                </a:solidFill>
              </a:rPr>
              <a:t>URL</a:t>
            </a:r>
            <a:endParaRPr lang="en-US" sz="7200" b="1" dirty="0">
              <a:solidFill>
                <a:schemeClr val="tx2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6D6A5E-76C5-1D45-A8E8-941710BC76D8}"/>
              </a:ext>
            </a:extLst>
          </p:cNvPr>
          <p:cNvSpPr/>
          <p:nvPr/>
        </p:nvSpPr>
        <p:spPr>
          <a:xfrm>
            <a:off x="1272540" y="1774764"/>
            <a:ext cx="9646920" cy="330847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library(</a:t>
            </a:r>
            <a:r>
              <a:rPr lang="en-US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httr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 &lt;- </a:t>
            </a:r>
            <a:r>
              <a:rPr lang="en-US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modify_url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"https://</a:t>
            </a:r>
            <a:r>
              <a:rPr lang="en-US" sz="2400" dirty="0" err="1">
                <a:solidFill>
                  <a:schemeClr val="accent5"/>
                </a:solidFill>
                <a:latin typeface="Monaco" pitchFamily="2" charset="77"/>
              </a:rPr>
              <a:t>api.github.com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/"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  path = "repos/</a:t>
            </a:r>
            <a:r>
              <a:rPr lang="en-US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tidyverse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/</a:t>
            </a:r>
            <a:r>
              <a:rPr lang="en-US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googledrive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/issues",</a:t>
            </a:r>
          </a:p>
          <a:p>
            <a:pPr indent="0">
              <a:buNone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  query = list(labels = "docs")</a:t>
            </a:r>
          </a:p>
          <a:p>
            <a:pPr indent="0">
              <a:buNone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  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8857E-8488-AA43-BF2B-8D4C71CCE811}"/>
              </a:ext>
            </a:extLst>
          </p:cNvPr>
          <p:cNvSpPr/>
          <p:nvPr/>
        </p:nvSpPr>
        <p:spPr>
          <a:xfrm>
            <a:off x="-52415" y="863201"/>
            <a:ext cx="1229683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https://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api.github.com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/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repos/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tidyverse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issues?labels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=docs</a:t>
            </a:r>
            <a:endParaRPr lang="en-US" sz="23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A211A-8BEE-7B4A-AA0F-C5EC23D377E7}"/>
              </a:ext>
            </a:extLst>
          </p:cNvPr>
          <p:cNvSpPr txBox="1"/>
          <p:nvPr/>
        </p:nvSpPr>
        <p:spPr>
          <a:xfrm>
            <a:off x="-1296851" y="155315"/>
            <a:ext cx="6241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base URL</a:t>
            </a:r>
          </a:p>
        </p:txBody>
      </p:sp>
    </p:spTree>
    <p:extLst>
      <p:ext uri="{BB962C8B-B14F-4D97-AF65-F5344CB8AC3E}">
        <p14:creationId xmlns:p14="http://schemas.microsoft.com/office/powerpoint/2010/main" val="12050299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B357D0-76CE-5F4E-8D51-89ADA2B27A22}"/>
              </a:ext>
            </a:extLst>
          </p:cNvPr>
          <p:cNvSpPr txBox="1"/>
          <p:nvPr/>
        </p:nvSpPr>
        <p:spPr>
          <a:xfrm>
            <a:off x="6771861" y="5133155"/>
            <a:ext cx="55249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</a:rPr>
              <a:t>B</a:t>
            </a:r>
            <a:r>
              <a:rPr lang="en-US" sz="7200" b="1" dirty="0">
                <a:solidFill>
                  <a:schemeClr val="tx2"/>
                </a:solidFill>
              </a:rPr>
              <a:t>UILD </a:t>
            </a:r>
            <a:r>
              <a:rPr lang="en-US" sz="9600" b="1" dirty="0">
                <a:solidFill>
                  <a:schemeClr val="tx2"/>
                </a:solidFill>
              </a:rPr>
              <a:t>URL</a:t>
            </a:r>
            <a:endParaRPr lang="en-US" sz="7200" b="1" dirty="0">
              <a:solidFill>
                <a:schemeClr val="tx2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6D6A5E-76C5-1D45-A8E8-941710BC76D8}"/>
              </a:ext>
            </a:extLst>
          </p:cNvPr>
          <p:cNvSpPr/>
          <p:nvPr/>
        </p:nvSpPr>
        <p:spPr>
          <a:xfrm>
            <a:off x="1272540" y="1774764"/>
            <a:ext cx="9646920" cy="330847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library(</a:t>
            </a:r>
            <a:r>
              <a:rPr lang="en-US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httr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 &lt;- </a:t>
            </a:r>
            <a:r>
              <a:rPr lang="en-US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modify_url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  </a:t>
            </a:r>
            <a:r>
              <a:rPr lang="en-US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 = "https://</a:t>
            </a:r>
            <a:r>
              <a:rPr lang="en-US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api.github.com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/",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path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"repos/</a:t>
            </a:r>
            <a:r>
              <a:rPr lang="en-US" sz="2400" dirty="0" err="1">
                <a:solidFill>
                  <a:schemeClr val="accent5"/>
                </a:solidFill>
                <a:latin typeface="Monaco" pitchFamily="2" charset="77"/>
              </a:rPr>
              <a:t>tidyverse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/</a:t>
            </a:r>
            <a:r>
              <a:rPr lang="en-US" sz="2400" dirty="0" err="1">
                <a:solidFill>
                  <a:schemeClr val="accent5"/>
                </a:solidFill>
                <a:latin typeface="Monaco" pitchFamily="2" charset="77"/>
              </a:rPr>
              <a:t>googledrive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/issues"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  query = list(labels = "docs")</a:t>
            </a:r>
          </a:p>
          <a:p>
            <a:pPr indent="0">
              <a:buNone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  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F5A800-3D93-D748-9B4D-502A8218C333}"/>
              </a:ext>
            </a:extLst>
          </p:cNvPr>
          <p:cNvSpPr/>
          <p:nvPr/>
        </p:nvSpPr>
        <p:spPr>
          <a:xfrm>
            <a:off x="-52415" y="863201"/>
            <a:ext cx="1229683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https://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api.github.com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/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repos/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tidyverse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googledrive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issues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?labels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=docs</a:t>
            </a:r>
            <a:endParaRPr lang="en-US" sz="23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A11CA-B877-794C-BF2B-37147D336402}"/>
              </a:ext>
            </a:extLst>
          </p:cNvPr>
          <p:cNvSpPr txBox="1"/>
          <p:nvPr/>
        </p:nvSpPr>
        <p:spPr>
          <a:xfrm>
            <a:off x="-1296851" y="155315"/>
            <a:ext cx="6241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base URL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207C8-AD4E-6B4E-9C9F-22BD8163D626}"/>
              </a:ext>
            </a:extLst>
          </p:cNvPr>
          <p:cNvSpPr txBox="1"/>
          <p:nvPr/>
        </p:nvSpPr>
        <p:spPr>
          <a:xfrm>
            <a:off x="3513274" y="155315"/>
            <a:ext cx="6241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endpoint</a:t>
            </a:r>
          </a:p>
        </p:txBody>
      </p:sp>
    </p:spTree>
    <p:extLst>
      <p:ext uri="{BB962C8B-B14F-4D97-AF65-F5344CB8AC3E}">
        <p14:creationId xmlns:p14="http://schemas.microsoft.com/office/powerpoint/2010/main" val="4066529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B357D0-76CE-5F4E-8D51-89ADA2B27A22}"/>
              </a:ext>
            </a:extLst>
          </p:cNvPr>
          <p:cNvSpPr txBox="1"/>
          <p:nvPr/>
        </p:nvSpPr>
        <p:spPr>
          <a:xfrm>
            <a:off x="6771861" y="5133155"/>
            <a:ext cx="55249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</a:rPr>
              <a:t>B</a:t>
            </a:r>
            <a:r>
              <a:rPr lang="en-US" sz="7200" b="1" dirty="0">
                <a:solidFill>
                  <a:schemeClr val="tx2"/>
                </a:solidFill>
              </a:rPr>
              <a:t>UILD </a:t>
            </a:r>
            <a:r>
              <a:rPr lang="en-US" sz="9600" b="1" dirty="0">
                <a:solidFill>
                  <a:schemeClr val="tx2"/>
                </a:solidFill>
              </a:rPr>
              <a:t>URL</a:t>
            </a:r>
            <a:endParaRPr lang="en-US" sz="7200" b="1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CEC75C-EEBD-7048-85DE-7338477EF5BC}"/>
              </a:ext>
            </a:extLst>
          </p:cNvPr>
          <p:cNvSpPr/>
          <p:nvPr/>
        </p:nvSpPr>
        <p:spPr>
          <a:xfrm>
            <a:off x="-52415" y="863201"/>
            <a:ext cx="1229683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https://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api.github.com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/repos/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tidyverse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issues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?labels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=docs</a:t>
            </a:r>
            <a:endParaRPr lang="en-US" sz="2300" dirty="0">
              <a:solidFill>
                <a:schemeClr val="accent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6D6A5E-76C5-1D45-A8E8-941710BC76D8}"/>
              </a:ext>
            </a:extLst>
          </p:cNvPr>
          <p:cNvSpPr/>
          <p:nvPr/>
        </p:nvSpPr>
        <p:spPr>
          <a:xfrm>
            <a:off x="1272540" y="1774764"/>
            <a:ext cx="9646920" cy="330847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library(</a:t>
            </a:r>
            <a:r>
              <a:rPr lang="en-US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httr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 &lt;- </a:t>
            </a:r>
            <a:r>
              <a:rPr lang="en-US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modify_url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  </a:t>
            </a:r>
            <a:r>
              <a:rPr lang="en-US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 = "https://</a:t>
            </a:r>
            <a:r>
              <a:rPr lang="en-US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api.github.com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/",</a:t>
            </a:r>
          </a:p>
          <a:p>
            <a:pPr indent="0">
              <a:buNone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  path = "repos/</a:t>
            </a:r>
            <a:r>
              <a:rPr lang="en-US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tidyverse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/</a:t>
            </a:r>
            <a:r>
              <a:rPr lang="en-US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googledrive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/issues",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query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list(labels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"docs"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 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1EDCF-2DCE-854F-9710-D01FE55BB5ED}"/>
              </a:ext>
            </a:extLst>
          </p:cNvPr>
          <p:cNvSpPr txBox="1"/>
          <p:nvPr/>
        </p:nvSpPr>
        <p:spPr>
          <a:xfrm>
            <a:off x="-1296851" y="155315"/>
            <a:ext cx="6241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base URL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FE4E99-68A8-C842-8A1D-EB1B020966D1}"/>
              </a:ext>
            </a:extLst>
          </p:cNvPr>
          <p:cNvSpPr txBox="1"/>
          <p:nvPr/>
        </p:nvSpPr>
        <p:spPr>
          <a:xfrm>
            <a:off x="3513274" y="155315"/>
            <a:ext cx="6241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endpoint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8FE26-4CBF-6748-A1F4-BA204380A1DD}"/>
              </a:ext>
            </a:extLst>
          </p:cNvPr>
          <p:cNvSpPr txBox="1"/>
          <p:nvPr/>
        </p:nvSpPr>
        <p:spPr>
          <a:xfrm>
            <a:off x="8786813" y="155315"/>
            <a:ext cx="4226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769495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sz="4800" dirty="0"/>
              <a:t> Choose Method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Build URL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Get Authorization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Make Request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Process Response</a:t>
            </a:r>
          </a:p>
        </p:txBody>
      </p:sp>
    </p:spTree>
    <p:extLst>
      <p:ext uri="{BB962C8B-B14F-4D97-AF65-F5344CB8AC3E}">
        <p14:creationId xmlns:p14="http://schemas.microsoft.com/office/powerpoint/2010/main" val="737600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3252439" y="-354399"/>
            <a:ext cx="56871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2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0596943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8644-DBAE-7045-819B-CE1362738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z="9600" dirty="0">
                <a:solidFill>
                  <a:schemeClr val="tx2"/>
                </a:solidFill>
              </a:rPr>
              <a:t>A</a:t>
            </a:r>
            <a:r>
              <a:rPr lang="en-US" sz="5400" dirty="0">
                <a:solidFill>
                  <a:schemeClr val="tx2"/>
                </a:solidFill>
              </a:rPr>
              <a:t>uthentication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D56B6C-ADE4-9546-B88E-90CD125A1447}"/>
              </a:ext>
            </a:extLst>
          </p:cNvPr>
          <p:cNvSpPr/>
          <p:nvPr/>
        </p:nvSpPr>
        <p:spPr>
          <a:xfrm>
            <a:off x="36847" y="2191871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90848-9097-4A46-994C-E1B387B9CEE6}"/>
              </a:ext>
            </a:extLst>
          </p:cNvPr>
          <p:cNvSpPr txBox="1"/>
          <p:nvPr/>
        </p:nvSpPr>
        <p:spPr>
          <a:xfrm>
            <a:off x="968191" y="21918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Register an application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BD6A3D-203A-984E-A59A-CCD73B73F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9" y="3360682"/>
            <a:ext cx="3372648" cy="29404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3AE27E5-80FF-9D46-9578-05E16F9FA0DC}"/>
              </a:ext>
            </a:extLst>
          </p:cNvPr>
          <p:cNvSpPr/>
          <p:nvPr/>
        </p:nvSpPr>
        <p:spPr>
          <a:xfrm>
            <a:off x="89738" y="6301180"/>
            <a:ext cx="3398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https://</a:t>
            </a:r>
            <a:r>
              <a:rPr lang="en-US" sz="1600" dirty="0" err="1">
                <a:solidFill>
                  <a:schemeClr val="tx2"/>
                </a:solidFill>
              </a:rPr>
              <a:t>github.com</a:t>
            </a:r>
            <a:r>
              <a:rPr lang="en-US" sz="1600" dirty="0">
                <a:solidFill>
                  <a:schemeClr val="tx2"/>
                </a:solidFill>
              </a:rPr>
              <a:t>/settings/developers</a:t>
            </a:r>
          </a:p>
        </p:txBody>
      </p:sp>
    </p:spTree>
    <p:extLst>
      <p:ext uri="{BB962C8B-B14F-4D97-AF65-F5344CB8AC3E}">
        <p14:creationId xmlns:p14="http://schemas.microsoft.com/office/powerpoint/2010/main" val="11702696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8644-DBAE-7045-819B-CE1362738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z="9600" dirty="0">
                <a:solidFill>
                  <a:schemeClr val="tx2"/>
                </a:solidFill>
              </a:rPr>
              <a:t>A</a:t>
            </a:r>
            <a:r>
              <a:rPr lang="en-US" sz="5400" dirty="0">
                <a:solidFill>
                  <a:schemeClr val="tx2"/>
                </a:solidFill>
              </a:rPr>
              <a:t>uthentication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D56B6C-ADE4-9546-B88E-90CD125A1447}"/>
              </a:ext>
            </a:extLst>
          </p:cNvPr>
          <p:cNvSpPr/>
          <p:nvPr/>
        </p:nvSpPr>
        <p:spPr>
          <a:xfrm>
            <a:off x="36847" y="2191871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47240-E00A-4546-8430-1E5AD0A2D702}"/>
              </a:ext>
            </a:extLst>
          </p:cNvPr>
          <p:cNvSpPr/>
          <p:nvPr/>
        </p:nvSpPr>
        <p:spPr>
          <a:xfrm>
            <a:off x="3251280" y="2191870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90848-9097-4A46-994C-E1B387B9CEE6}"/>
              </a:ext>
            </a:extLst>
          </p:cNvPr>
          <p:cNvSpPr txBox="1"/>
          <p:nvPr/>
        </p:nvSpPr>
        <p:spPr>
          <a:xfrm>
            <a:off x="968191" y="21918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Register an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7D03D-D0CF-9041-84B2-9D9B79626863}"/>
              </a:ext>
            </a:extLst>
          </p:cNvPr>
          <p:cNvSpPr txBox="1"/>
          <p:nvPr/>
        </p:nvSpPr>
        <p:spPr>
          <a:xfrm>
            <a:off x="4160615" y="2191869"/>
            <a:ext cx="3343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Create an OAuth application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A7D912-D4A8-1645-9F43-7A8E78384BDC}"/>
              </a:ext>
            </a:extLst>
          </p:cNvPr>
          <p:cNvSpPr/>
          <p:nvPr/>
        </p:nvSpPr>
        <p:spPr>
          <a:xfrm>
            <a:off x="3593603" y="3507728"/>
            <a:ext cx="3654365" cy="279345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0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app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oauth_app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appname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"NAME"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key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"KEY"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secret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"SECRET"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ECA4F6-F24D-964B-9744-19151DEA8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9" y="3360682"/>
            <a:ext cx="3372648" cy="29404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EA65DC-B432-1146-AFFD-97A4384E0914}"/>
              </a:ext>
            </a:extLst>
          </p:cNvPr>
          <p:cNvSpPr/>
          <p:nvPr/>
        </p:nvSpPr>
        <p:spPr>
          <a:xfrm>
            <a:off x="89738" y="6301180"/>
            <a:ext cx="3398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https://</a:t>
            </a:r>
            <a:r>
              <a:rPr lang="en-US" sz="1600" dirty="0" err="1">
                <a:solidFill>
                  <a:schemeClr val="tx2"/>
                </a:solidFill>
              </a:rPr>
              <a:t>github.com</a:t>
            </a:r>
            <a:r>
              <a:rPr lang="en-US" sz="1600" dirty="0">
                <a:solidFill>
                  <a:schemeClr val="tx2"/>
                </a:solidFill>
              </a:rPr>
              <a:t>/settings/developers</a:t>
            </a:r>
          </a:p>
        </p:txBody>
      </p:sp>
    </p:spTree>
    <p:extLst>
      <p:ext uri="{BB962C8B-B14F-4D97-AF65-F5344CB8AC3E}">
        <p14:creationId xmlns:p14="http://schemas.microsoft.com/office/powerpoint/2010/main" val="4071583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8644-DBAE-7045-819B-CE1362738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z="9600" dirty="0">
                <a:solidFill>
                  <a:schemeClr val="tx2"/>
                </a:solidFill>
              </a:rPr>
              <a:t>A</a:t>
            </a:r>
            <a:r>
              <a:rPr lang="en-US" sz="5400" dirty="0">
                <a:solidFill>
                  <a:schemeClr val="tx2"/>
                </a:solidFill>
              </a:rPr>
              <a:t>uthentication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D56B6C-ADE4-9546-B88E-90CD125A1447}"/>
              </a:ext>
            </a:extLst>
          </p:cNvPr>
          <p:cNvSpPr/>
          <p:nvPr/>
        </p:nvSpPr>
        <p:spPr>
          <a:xfrm>
            <a:off x="36847" y="2191871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47240-E00A-4546-8430-1E5AD0A2D702}"/>
              </a:ext>
            </a:extLst>
          </p:cNvPr>
          <p:cNvSpPr/>
          <p:nvPr/>
        </p:nvSpPr>
        <p:spPr>
          <a:xfrm>
            <a:off x="3251280" y="2191870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90848-9097-4A46-994C-E1B387B9CEE6}"/>
              </a:ext>
            </a:extLst>
          </p:cNvPr>
          <p:cNvSpPr txBox="1"/>
          <p:nvPr/>
        </p:nvSpPr>
        <p:spPr>
          <a:xfrm>
            <a:off x="968191" y="21918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Register an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7D03D-D0CF-9041-84B2-9D9B79626863}"/>
              </a:ext>
            </a:extLst>
          </p:cNvPr>
          <p:cNvSpPr txBox="1"/>
          <p:nvPr/>
        </p:nvSpPr>
        <p:spPr>
          <a:xfrm>
            <a:off x="4160615" y="2191869"/>
            <a:ext cx="3343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Create an OAuth application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B7AF6D-4BB4-5F49-A5F0-86719CD65EEA}"/>
              </a:ext>
            </a:extLst>
          </p:cNvPr>
          <p:cNvSpPr/>
          <p:nvPr/>
        </p:nvSpPr>
        <p:spPr>
          <a:xfrm>
            <a:off x="7636008" y="2200362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EAF0B-1AE9-C449-AA91-F5EE4CF4712F}"/>
              </a:ext>
            </a:extLst>
          </p:cNvPr>
          <p:cNvSpPr txBox="1"/>
          <p:nvPr/>
        </p:nvSpPr>
        <p:spPr>
          <a:xfrm>
            <a:off x="8516476" y="2191869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Generate a token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A7D912-D4A8-1645-9F43-7A8E78384BDC}"/>
              </a:ext>
            </a:extLst>
          </p:cNvPr>
          <p:cNvSpPr/>
          <p:nvPr/>
        </p:nvSpPr>
        <p:spPr>
          <a:xfrm>
            <a:off x="3593603" y="3507728"/>
            <a:ext cx="3654365" cy="279345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0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app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oauth_app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appname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"NAME"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key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"KEY"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secret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"SECRET"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8120902-072E-2348-B824-C7DE9730B7EE}"/>
              </a:ext>
            </a:extLst>
          </p:cNvPr>
          <p:cNvSpPr/>
          <p:nvPr/>
        </p:nvSpPr>
        <p:spPr>
          <a:xfrm>
            <a:off x="7438509" y="3507728"/>
            <a:ext cx="4558550" cy="279345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token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oauth2.0_token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oauth_endpoints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github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app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838F85-DE7F-6A4D-866F-355EC6E50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9" y="3360682"/>
            <a:ext cx="3372648" cy="29404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D22CDE-DDE8-C54C-A7BF-464F41FBCC74}"/>
              </a:ext>
            </a:extLst>
          </p:cNvPr>
          <p:cNvSpPr/>
          <p:nvPr/>
        </p:nvSpPr>
        <p:spPr>
          <a:xfrm>
            <a:off x="89738" y="6301180"/>
            <a:ext cx="3398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https://</a:t>
            </a:r>
            <a:r>
              <a:rPr lang="en-US" sz="1600" dirty="0" err="1">
                <a:solidFill>
                  <a:schemeClr val="tx2"/>
                </a:solidFill>
              </a:rPr>
              <a:t>github.com</a:t>
            </a:r>
            <a:r>
              <a:rPr lang="en-US" sz="1600" dirty="0">
                <a:solidFill>
                  <a:schemeClr val="tx2"/>
                </a:solidFill>
              </a:rPr>
              <a:t>/settings/developers</a:t>
            </a:r>
          </a:p>
        </p:txBody>
      </p:sp>
    </p:spTree>
    <p:extLst>
      <p:ext uri="{BB962C8B-B14F-4D97-AF65-F5344CB8AC3E}">
        <p14:creationId xmlns:p14="http://schemas.microsoft.com/office/powerpoint/2010/main" val="26327115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8644-DBAE-7045-819B-CE1362738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z="9600" dirty="0">
                <a:solidFill>
                  <a:schemeClr val="tx2"/>
                </a:solidFill>
              </a:rPr>
              <a:t>A</a:t>
            </a:r>
            <a:r>
              <a:rPr lang="en-US" sz="5400" dirty="0">
                <a:solidFill>
                  <a:schemeClr val="tx2"/>
                </a:solidFill>
              </a:rPr>
              <a:t>uthentication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D56B6C-ADE4-9546-B88E-90CD125A1447}"/>
              </a:ext>
            </a:extLst>
          </p:cNvPr>
          <p:cNvSpPr/>
          <p:nvPr/>
        </p:nvSpPr>
        <p:spPr>
          <a:xfrm>
            <a:off x="36847" y="2191871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47240-E00A-4546-8430-1E5AD0A2D702}"/>
              </a:ext>
            </a:extLst>
          </p:cNvPr>
          <p:cNvSpPr/>
          <p:nvPr/>
        </p:nvSpPr>
        <p:spPr>
          <a:xfrm>
            <a:off x="3251280" y="2191870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90848-9097-4A46-994C-E1B387B9CEE6}"/>
              </a:ext>
            </a:extLst>
          </p:cNvPr>
          <p:cNvSpPr txBox="1"/>
          <p:nvPr/>
        </p:nvSpPr>
        <p:spPr>
          <a:xfrm>
            <a:off x="968191" y="21918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Register an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7D03D-D0CF-9041-84B2-9D9B79626863}"/>
              </a:ext>
            </a:extLst>
          </p:cNvPr>
          <p:cNvSpPr txBox="1"/>
          <p:nvPr/>
        </p:nvSpPr>
        <p:spPr>
          <a:xfrm>
            <a:off x="4160615" y="2191869"/>
            <a:ext cx="3343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Create an OAuth application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B7AF6D-4BB4-5F49-A5F0-86719CD65EEA}"/>
              </a:ext>
            </a:extLst>
          </p:cNvPr>
          <p:cNvSpPr/>
          <p:nvPr/>
        </p:nvSpPr>
        <p:spPr>
          <a:xfrm>
            <a:off x="7636008" y="2200362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EAF0B-1AE9-C449-AA91-F5EE4CF4712F}"/>
              </a:ext>
            </a:extLst>
          </p:cNvPr>
          <p:cNvSpPr txBox="1"/>
          <p:nvPr/>
        </p:nvSpPr>
        <p:spPr>
          <a:xfrm>
            <a:off x="8516476" y="2191869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Generate a token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A7D912-D4A8-1645-9F43-7A8E78384BDC}"/>
              </a:ext>
            </a:extLst>
          </p:cNvPr>
          <p:cNvSpPr/>
          <p:nvPr/>
        </p:nvSpPr>
        <p:spPr>
          <a:xfrm>
            <a:off x="3593603" y="3507728"/>
            <a:ext cx="3654365" cy="279345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0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app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oauth_app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appname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"NAME"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key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"KEY"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secret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"SECRET"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8120902-072E-2348-B824-C7DE9730B7EE}"/>
              </a:ext>
            </a:extLst>
          </p:cNvPr>
          <p:cNvSpPr/>
          <p:nvPr/>
        </p:nvSpPr>
        <p:spPr>
          <a:xfrm>
            <a:off x="7438509" y="3507728"/>
            <a:ext cx="4558550" cy="279345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token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oauth2.0_token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oauth_endpoints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github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app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4C10E6-AD55-5C4D-B6DC-A7B6DA67FE3A}"/>
              </a:ext>
            </a:extLst>
          </p:cNvPr>
          <p:cNvSpPr/>
          <p:nvPr/>
        </p:nvSpPr>
        <p:spPr>
          <a:xfrm>
            <a:off x="7636008" y="4464424"/>
            <a:ext cx="2193792" cy="35067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838F85-DE7F-6A4D-866F-355EC6E50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9" y="3360682"/>
            <a:ext cx="3372648" cy="29404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D22CDE-DDE8-C54C-A7BF-464F41FBCC74}"/>
              </a:ext>
            </a:extLst>
          </p:cNvPr>
          <p:cNvSpPr/>
          <p:nvPr/>
        </p:nvSpPr>
        <p:spPr>
          <a:xfrm>
            <a:off x="89738" y="6301180"/>
            <a:ext cx="3398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https://</a:t>
            </a:r>
            <a:r>
              <a:rPr lang="en-US" sz="1600" dirty="0" err="1">
                <a:solidFill>
                  <a:schemeClr val="tx2"/>
                </a:solidFill>
              </a:rPr>
              <a:t>github.com</a:t>
            </a:r>
            <a:r>
              <a:rPr lang="en-US" sz="1600" dirty="0">
                <a:solidFill>
                  <a:schemeClr val="tx2"/>
                </a:solidFill>
              </a:rPr>
              <a:t>/settings/developers</a:t>
            </a:r>
          </a:p>
        </p:txBody>
      </p:sp>
    </p:spTree>
    <p:extLst>
      <p:ext uri="{BB962C8B-B14F-4D97-AF65-F5344CB8AC3E}">
        <p14:creationId xmlns:p14="http://schemas.microsoft.com/office/powerpoint/2010/main" val="34202015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BA7AFF-6BE3-5C4E-B410-DADD58991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199"/>
            <a:ext cx="12192000" cy="624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908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sz="4800" dirty="0"/>
              <a:t> Choose Method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Build URL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Get Authorization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Make Request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Process Response</a:t>
            </a:r>
          </a:p>
        </p:txBody>
      </p:sp>
    </p:spTree>
    <p:extLst>
      <p:ext uri="{BB962C8B-B14F-4D97-AF65-F5344CB8AC3E}">
        <p14:creationId xmlns:p14="http://schemas.microsoft.com/office/powerpoint/2010/main" val="5387428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800099"/>
            <a:ext cx="9936025" cy="5529263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GET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, config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token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40312887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800099"/>
            <a:ext cx="9936025" cy="5529263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GET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, config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token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Response 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[https://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issues?labels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=docs]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 Date: 2018-07-20 14:35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Status: 200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Content-Type: application/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json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; charset=utf-8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Size: 86.6 kB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[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 {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   "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url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": "https://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/issues/150",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   "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repository_url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": "https://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",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4303133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800099"/>
            <a:ext cx="9936025" cy="5529263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library(</a:t>
            </a:r>
            <a:r>
              <a:rPr lang="en-US" sz="2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>
                  <a:lumMod val="20000"/>
                  <a:lumOff val="80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accent2">
                  <a:lumMod val="20000"/>
                  <a:lumOff val="80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 &lt;- GET(</a:t>
            </a:r>
            <a:r>
              <a:rPr lang="en-US" sz="2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, config = token)</a:t>
            </a:r>
          </a:p>
          <a:p>
            <a:pPr indent="0">
              <a:buNone/>
            </a:pPr>
            <a:endParaRPr lang="en-US" sz="2800" dirty="0">
              <a:solidFill>
                <a:schemeClr val="accent2">
                  <a:lumMod val="20000"/>
                  <a:lumOff val="80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req</a:t>
            </a:r>
            <a:endParaRPr lang="en-US" sz="2800" dirty="0">
              <a:solidFill>
                <a:schemeClr val="accent2">
                  <a:lumMod val="20000"/>
                  <a:lumOff val="80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#&gt; Response 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#&gt; [https://</a:t>
            </a:r>
            <a:r>
              <a:rPr lang="en-US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api.github.com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/repos/</a:t>
            </a:r>
            <a:r>
              <a:rPr lang="en-US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tidyverse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googledrive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issues?label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=docs]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#&gt;   Date: 2018-07-20 14:35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#&gt;  Status: 200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#&gt;  Content-Type: application/</a:t>
            </a:r>
            <a:r>
              <a:rPr lang="en-US" sz="16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json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; charset=utf-8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#&gt;  Size: 86.6 kB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[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 {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   "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url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": "https://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/issues/150",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   "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repository_url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": "https://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",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41406228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sz="4800" dirty="0"/>
              <a:t> Choose Method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Build URL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Get Authorization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Make Request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Process Response</a:t>
            </a:r>
          </a:p>
        </p:txBody>
      </p:sp>
    </p:spTree>
    <p:extLst>
      <p:ext uri="{BB962C8B-B14F-4D97-AF65-F5344CB8AC3E}">
        <p14:creationId xmlns:p14="http://schemas.microsoft.com/office/powerpoint/2010/main" val="2930206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3252439" y="-354399"/>
            <a:ext cx="56871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3"/>
                </a:solidFill>
              </a:rPr>
              <a:t>A</a:t>
            </a:r>
            <a:r>
              <a:rPr lang="en-US" sz="30000" dirty="0">
                <a:solidFill>
                  <a:schemeClr val="accent2"/>
                </a:solidFill>
              </a:rPr>
              <a:t>PI</a:t>
            </a: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A1A4D7A3-D14F-A54A-A369-20B4EDF7CFCA}"/>
              </a:ext>
            </a:extLst>
          </p:cNvPr>
          <p:cNvSpPr/>
          <p:nvPr/>
        </p:nvSpPr>
        <p:spPr>
          <a:xfrm rot="16200000">
            <a:off x="4525569" y="2110975"/>
            <a:ext cx="271462" cy="2564607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D5FD8-F430-9442-8549-4E2C3F422664}"/>
              </a:ext>
            </a:extLst>
          </p:cNvPr>
          <p:cNvSpPr txBox="1"/>
          <p:nvPr/>
        </p:nvSpPr>
        <p:spPr>
          <a:xfrm>
            <a:off x="2287784" y="3831362"/>
            <a:ext cx="7616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3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7513052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735806"/>
            <a:ext cx="10007463" cy="5386388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GET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, config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token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 &lt;- 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content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52018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735806"/>
            <a:ext cx="10007463" cy="5386388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GET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, config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token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 &lt;- 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content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[[1]]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[[1]]$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url</a:t>
            </a:r>
            <a:endParaRPr lang="en-US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[1] "https://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/issues/150"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[[1]]$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repository_url</a:t>
            </a:r>
            <a:endParaRPr lang="en-US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[1] "https://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"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3684836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735806"/>
            <a:ext cx="10007463" cy="5386388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GET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, config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token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 &lt;- 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content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[[1]]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[[1]]$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url</a:t>
            </a:r>
            <a:endParaRPr lang="en-US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[1] "https://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/issues/150"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[[1]]$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repository_url</a:t>
            </a:r>
            <a:endParaRPr lang="en-US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[1] "https://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"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E5265-EF9C-9A47-ABB4-93A15CA6D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901541"/>
            <a:ext cx="4357688" cy="50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037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735806"/>
            <a:ext cx="10007463" cy="5386388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GET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, config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token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 &lt;- 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content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purrr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map_chr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res, </a:t>
            </a:r>
            <a:r>
              <a:rPr lang="en-US" sz="2800" dirty="0">
                <a:solidFill>
                  <a:schemeClr val="accent5"/>
                </a:solidFill>
                <a:latin typeface="Monaco" pitchFamily="2" charset="77"/>
              </a:rPr>
              <a:t>"</a:t>
            </a:r>
            <a:r>
              <a:rPr lang="en-US" sz="2800" dirty="0" err="1">
                <a:solidFill>
                  <a:schemeClr val="accent5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accent5"/>
                </a:solidFill>
                <a:latin typeface="Monaco" pitchFamily="2" charset="77"/>
              </a:rPr>
              <a:t>"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8499194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735806"/>
            <a:ext cx="10007463" cy="5386388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GET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, config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token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 &lt;- 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content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purrr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map_chr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res, </a:t>
            </a:r>
            <a:r>
              <a:rPr lang="en-US" sz="2800" dirty="0">
                <a:solidFill>
                  <a:schemeClr val="accent5"/>
                </a:solidFill>
                <a:latin typeface="Monaco" pitchFamily="2" charset="77"/>
              </a:rPr>
              <a:t>"</a:t>
            </a:r>
            <a:r>
              <a:rPr lang="en-US" sz="2800" dirty="0" err="1">
                <a:solidFill>
                  <a:schemeClr val="accent5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accent5"/>
                </a:solidFill>
                <a:latin typeface="Monaco" pitchFamily="2" charset="77"/>
              </a:rPr>
              <a:t>"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[1] "https://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/issues/150"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[2] "https://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/issues/123"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[3] "https://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/issues/79"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5786575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sz="4800" dirty="0"/>
              <a:t> Choose Method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Build URL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Get Authorization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Make Request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Process Response</a:t>
            </a:r>
          </a:p>
        </p:txBody>
      </p:sp>
    </p:spTree>
    <p:extLst>
      <p:ext uri="{BB962C8B-B14F-4D97-AF65-F5344CB8AC3E}">
        <p14:creationId xmlns:p14="http://schemas.microsoft.com/office/powerpoint/2010/main" val="18180881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1A5C8C-CAA4-0047-AF16-BC836B19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1448" y="2353235"/>
            <a:ext cx="4828988" cy="4828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354EF8-D812-7E49-B979-70900AECB044}"/>
              </a:ext>
            </a:extLst>
          </p:cNvPr>
          <p:cNvSpPr txBox="1"/>
          <p:nvPr/>
        </p:nvSpPr>
        <p:spPr>
          <a:xfrm>
            <a:off x="6373907" y="0"/>
            <a:ext cx="537882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err="1">
                <a:solidFill>
                  <a:schemeClr val="accent2"/>
                </a:solidFill>
              </a:rPr>
              <a:t>gh</a:t>
            </a:r>
            <a:endParaRPr lang="en-US" sz="5500" dirty="0">
              <a:solidFill>
                <a:schemeClr val="accent2"/>
              </a:solidFill>
            </a:endParaRPr>
          </a:p>
          <a:p>
            <a:r>
              <a:rPr lang="en-US" sz="5500" dirty="0" err="1">
                <a:solidFill>
                  <a:schemeClr val="accent2"/>
                </a:solidFill>
              </a:rPr>
              <a:t>rtweet</a:t>
            </a:r>
            <a:endParaRPr lang="en-US" sz="5500" dirty="0">
              <a:solidFill>
                <a:schemeClr val="accent2"/>
              </a:solidFill>
            </a:endParaRPr>
          </a:p>
          <a:p>
            <a:r>
              <a:rPr lang="en-US" sz="5500" dirty="0" err="1">
                <a:solidFill>
                  <a:schemeClr val="accent2"/>
                </a:solidFill>
              </a:rPr>
              <a:t>googledrive</a:t>
            </a:r>
            <a:endParaRPr lang="en-US" sz="5500" dirty="0">
              <a:solidFill>
                <a:schemeClr val="accent2"/>
              </a:solidFill>
            </a:endParaRPr>
          </a:p>
          <a:p>
            <a:r>
              <a:rPr lang="en-US" sz="5500" dirty="0" err="1">
                <a:solidFill>
                  <a:schemeClr val="accent2"/>
                </a:solidFill>
              </a:rPr>
              <a:t>googlesheets</a:t>
            </a:r>
            <a:endParaRPr lang="en-US" sz="5500" dirty="0">
              <a:solidFill>
                <a:schemeClr val="accent2"/>
              </a:solidFill>
            </a:endParaRPr>
          </a:p>
          <a:p>
            <a:r>
              <a:rPr lang="en-US" sz="5500" dirty="0" err="1">
                <a:solidFill>
                  <a:schemeClr val="accent2"/>
                </a:solidFill>
              </a:rPr>
              <a:t>yelpr</a:t>
            </a:r>
            <a:endParaRPr lang="en-US" sz="5500" dirty="0">
              <a:solidFill>
                <a:schemeClr val="accent2"/>
              </a:solidFill>
            </a:endParaRPr>
          </a:p>
          <a:p>
            <a:r>
              <a:rPr lang="en-US" sz="5500" dirty="0" err="1">
                <a:solidFill>
                  <a:schemeClr val="accent2"/>
                </a:solidFill>
              </a:rPr>
              <a:t>meetupr</a:t>
            </a:r>
            <a:endParaRPr lang="en-US" sz="5500" dirty="0">
              <a:solidFill>
                <a:schemeClr val="accent2"/>
              </a:solidFill>
            </a:endParaRPr>
          </a:p>
          <a:p>
            <a:r>
              <a:rPr lang="en-US" sz="5500" dirty="0" err="1">
                <a:solidFill>
                  <a:schemeClr val="accent2"/>
                </a:solidFill>
              </a:rPr>
              <a:t>imugR</a:t>
            </a:r>
            <a:endParaRPr lang="en-US" sz="5500" dirty="0">
              <a:solidFill>
                <a:schemeClr val="accent2"/>
              </a:solidFill>
            </a:endParaRPr>
          </a:p>
          <a:p>
            <a:r>
              <a:rPr lang="en-US" sz="5500" dirty="0" err="1">
                <a:solidFill>
                  <a:schemeClr val="accent2"/>
                </a:solidFill>
              </a:rPr>
              <a:t>aws</a:t>
            </a:r>
            <a:r>
              <a:rPr lang="en-US" sz="5500" dirty="0">
                <a:solidFill>
                  <a:schemeClr val="accent2"/>
                </a:solidFill>
              </a:rPr>
              <a:t>.*</a:t>
            </a:r>
          </a:p>
        </p:txBody>
      </p:sp>
    </p:spTree>
    <p:extLst>
      <p:ext uri="{BB962C8B-B14F-4D97-AF65-F5344CB8AC3E}">
        <p14:creationId xmlns:p14="http://schemas.microsoft.com/office/powerpoint/2010/main" val="15435772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39476E5-F7A3-8442-B354-407763947B5B}"/>
              </a:ext>
            </a:extLst>
          </p:cNvPr>
          <p:cNvSpPr/>
          <p:nvPr/>
        </p:nvSpPr>
        <p:spPr>
          <a:xfrm>
            <a:off x="481854" y="389964"/>
            <a:ext cx="11228292" cy="5930153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drive_ls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475942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39476E5-F7A3-8442-B354-407763947B5B}"/>
              </a:ext>
            </a:extLst>
          </p:cNvPr>
          <p:cNvSpPr/>
          <p:nvPr/>
        </p:nvSpPr>
        <p:spPr>
          <a:xfrm>
            <a:off x="481854" y="389964"/>
            <a:ext cx="11228292" cy="5930153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drive_ls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()</a:t>
            </a:r>
          </a:p>
          <a:p>
            <a:pPr indent="0">
              <a:buNone/>
            </a:pP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#&gt;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Waiting for authentication in browser...</a:t>
            </a:r>
          </a:p>
          <a:p>
            <a:pPr indent="0">
              <a:buNone/>
            </a:pP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#&gt;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Press Esc/Ctrl + C to abort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857747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5856F8-78EF-814B-AC6B-0FE2E3D8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533" y="0"/>
            <a:ext cx="528093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41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3252439" y="-354399"/>
            <a:ext cx="56871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2"/>
                </a:solidFill>
              </a:rPr>
              <a:t>A</a:t>
            </a:r>
            <a:r>
              <a:rPr lang="en-US" sz="30000" dirty="0">
                <a:solidFill>
                  <a:schemeClr val="accent3"/>
                </a:solidFill>
              </a:rPr>
              <a:t>P</a:t>
            </a:r>
            <a:r>
              <a:rPr lang="en-US" sz="30000" dirty="0">
                <a:solidFill>
                  <a:schemeClr val="accent2"/>
                </a:solidFill>
              </a:rPr>
              <a:t>I</a:t>
            </a: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A1A4D7A3-D14F-A54A-A369-20B4EDF7CFCA}"/>
              </a:ext>
            </a:extLst>
          </p:cNvPr>
          <p:cNvSpPr/>
          <p:nvPr/>
        </p:nvSpPr>
        <p:spPr>
          <a:xfrm rot="16200000">
            <a:off x="6712286" y="2524598"/>
            <a:ext cx="271462" cy="1737360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780BC-6E79-3F4C-B2E0-FDFF461FF8A4}"/>
              </a:ext>
            </a:extLst>
          </p:cNvPr>
          <p:cNvSpPr txBox="1"/>
          <p:nvPr/>
        </p:nvSpPr>
        <p:spPr>
          <a:xfrm>
            <a:off x="2287784" y="3831362"/>
            <a:ext cx="7616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2"/>
                </a:solidFill>
              </a:rPr>
              <a:t>application </a:t>
            </a:r>
            <a:r>
              <a:rPr lang="en-US" sz="4200" dirty="0">
                <a:solidFill>
                  <a:schemeClr val="accent3"/>
                </a:solidFill>
              </a:rPr>
              <a:t>programming</a:t>
            </a:r>
            <a:endParaRPr lang="en-US" sz="4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4081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481854" y="389964"/>
            <a:ext cx="11228292" cy="5930153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drive_ls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()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Waiting for authentication in browser...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Press Esc/Ctrl + C to abort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Authentication complete.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Items so far: 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200 300 400 500 600 700 800 900 1000 1100 1200 1300 1400 1500 1600 1670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# A 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tibble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: 1,670 x 3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  name                                                id                           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drive_resource</a:t>
            </a:r>
            <a:endParaRPr lang="en-US" sz="14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* &lt;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chr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&gt;                                               &lt;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chr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&gt;                        &lt;list&gt;     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1 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data.zip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                                            1ET81D_Uku6Tm_Z4U04jB4qTNrC… &lt;list [37]&gt;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2 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science_manuscript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                                  10X07LsQI5GL_Tdrq3-3PtgcDtW… &lt;list [31]&gt;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3 talks                                               12bBwImIu4Yzg5UaqcvxIZ0rbyG… &lt;list [31]&gt;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4 presentations                                       1-PItelqpv0Sb_LdiEDqb8O3D_R… &lt;list [32]&gt;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5 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science_supplementary_materials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                     1JNogHk0Zn-H5je6a-DBh0muwBW… &lt;list [31]&gt;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6 iris-collaboration-analysis-plan                    10DrdHfxyPFTuACKO5YqcpFrcPM… &lt;list [32]&gt;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7 2018-07-16_meeting-minutes                          1oUAPeFSvVfo5BBoeCip-2kuOup… &lt;list [32]&gt;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8 p-hack-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athon.Rda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                                    1cwgv9GkrgcVEImxcKSni-Tdf-B… &lt;list [32]&gt;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9 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rladies-pres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                                        1-cSy2GqNumuD2YpeIOG_Tv2aQ-… &lt;list [33]&gt;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10 Women in Statistics                                 1ZRK0Bonakg_qkg5McU7Lr9fpDx… &lt;list [30]&gt;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# ... with 1,660 more rows</a:t>
            </a:r>
          </a:p>
        </p:txBody>
      </p:sp>
    </p:spTree>
    <p:extLst>
      <p:ext uri="{BB962C8B-B14F-4D97-AF65-F5344CB8AC3E}">
        <p14:creationId xmlns:p14="http://schemas.microsoft.com/office/powerpoint/2010/main" val="42764931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A475-A697-4D44-9F11-178C6D89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95F0-FFFB-8041-9E28-7FE05C7B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pple Color Emoji" pitchFamily="2" charset="0"/>
              <a:buChar char="👉"/>
            </a:pPr>
            <a:r>
              <a:rPr lang="en-US" sz="4000" dirty="0"/>
              <a:t> </a:t>
            </a: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What is an API?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How are APIs accessed from R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/>
                </a:solidFill>
              </a:rPr>
              <a:t> Case studies</a:t>
            </a:r>
          </a:p>
        </p:txBody>
      </p:sp>
    </p:spTree>
    <p:extLst>
      <p:ext uri="{BB962C8B-B14F-4D97-AF65-F5344CB8AC3E}">
        <p14:creationId xmlns:p14="http://schemas.microsoft.com/office/powerpoint/2010/main" val="10519454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501C-93B7-1942-98CF-7888BD46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Pulling most frequent Slack Emoji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36FC0-CFEE-6A49-B5B2-74D12C484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763" y="1791985"/>
            <a:ext cx="5130486" cy="41494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4A0F54-5660-0F43-9452-50427189F60C}"/>
              </a:ext>
            </a:extLst>
          </p:cNvPr>
          <p:cNvSpPr/>
          <p:nvPr/>
        </p:nvSpPr>
        <p:spPr>
          <a:xfrm>
            <a:off x="1444546" y="6029324"/>
            <a:ext cx="930290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chemeClr val="tx2"/>
                </a:solidFill>
              </a:rPr>
              <a:t>http://</a:t>
            </a:r>
            <a:r>
              <a:rPr lang="en-US" sz="2500" dirty="0" err="1">
                <a:solidFill>
                  <a:schemeClr val="tx2"/>
                </a:solidFill>
              </a:rPr>
              <a:t>livefreeordichotomize.com</a:t>
            </a:r>
            <a:r>
              <a:rPr lang="en-US" sz="2500" dirty="0">
                <a:solidFill>
                  <a:schemeClr val="tx2"/>
                </a:solidFill>
              </a:rPr>
              <a:t>/2017/07/17/</a:t>
            </a:r>
            <a:r>
              <a:rPr lang="en-US" sz="2500" dirty="0" err="1">
                <a:solidFill>
                  <a:schemeClr val="tx2"/>
                </a:solidFill>
              </a:rPr>
              <a:t>ropensci</a:t>
            </a:r>
            <a:r>
              <a:rPr lang="en-US" sz="2500" dirty="0">
                <a:solidFill>
                  <a:schemeClr val="tx2"/>
                </a:solidFill>
              </a:rPr>
              <a:t>-slack-emojis/</a:t>
            </a:r>
          </a:p>
        </p:txBody>
      </p:sp>
    </p:spTree>
    <p:extLst>
      <p:ext uri="{BB962C8B-B14F-4D97-AF65-F5344CB8AC3E}">
        <p14:creationId xmlns:p14="http://schemas.microsoft.com/office/powerpoint/2010/main" val="42473376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C88B1-7AD2-B846-BEC0-E81C039A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Twitter Responses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76E422-DDF4-4045-9850-D8DBB8FCB377}"/>
              </a:ext>
            </a:extLst>
          </p:cNvPr>
          <p:cNvSpPr/>
          <p:nvPr/>
        </p:nvSpPr>
        <p:spPr>
          <a:xfrm>
            <a:off x="2031362" y="6083409"/>
            <a:ext cx="812927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solidFill>
                  <a:schemeClr val="tx2"/>
                </a:solidFill>
              </a:rPr>
              <a:t>http://</a:t>
            </a:r>
            <a:r>
              <a:rPr lang="en-US" sz="2500" dirty="0" err="1">
                <a:solidFill>
                  <a:schemeClr val="tx2"/>
                </a:solidFill>
              </a:rPr>
              <a:t>livefreeordichotomize.com</a:t>
            </a:r>
            <a:r>
              <a:rPr lang="en-US" sz="2500" dirty="0">
                <a:solidFill>
                  <a:schemeClr val="tx2"/>
                </a:solidFill>
              </a:rPr>
              <a:t>/2017/07/24/twitter-trees/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B05099-CB52-7344-A071-9B82A193C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107" y="1729341"/>
            <a:ext cx="7899786" cy="43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582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9660-5AC4-2C45-BAFC-369682BE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R Ladies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3F0EC-50A0-544F-A027-9B3A203E5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575" y="1771653"/>
            <a:ext cx="4260850" cy="42608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4173C5-B5FF-C144-B181-CDBF0DA198A9}"/>
              </a:ext>
            </a:extLst>
          </p:cNvPr>
          <p:cNvSpPr/>
          <p:nvPr/>
        </p:nvSpPr>
        <p:spPr>
          <a:xfrm>
            <a:off x="1128070" y="6083409"/>
            <a:ext cx="99358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solidFill>
                  <a:schemeClr val="tx2"/>
                </a:solidFill>
              </a:rPr>
              <a:t>http://</a:t>
            </a:r>
            <a:r>
              <a:rPr lang="en-US" sz="2500" dirty="0" err="1">
                <a:solidFill>
                  <a:schemeClr val="tx2"/>
                </a:solidFill>
              </a:rPr>
              <a:t>livefreeordichotomize.com</a:t>
            </a:r>
            <a:r>
              <a:rPr lang="en-US" sz="2500" dirty="0">
                <a:solidFill>
                  <a:schemeClr val="tx2"/>
                </a:solidFill>
              </a:rPr>
              <a:t>/2017/07/18/the-making-of-we-r-ladies/</a:t>
            </a:r>
          </a:p>
        </p:txBody>
      </p:sp>
    </p:spTree>
    <p:extLst>
      <p:ext uri="{BB962C8B-B14F-4D97-AF65-F5344CB8AC3E}">
        <p14:creationId xmlns:p14="http://schemas.microsoft.com/office/powerpoint/2010/main" val="33035317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944C-A60D-024D-99DB-BC7DDABA44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@</a:t>
            </a:r>
            <a:r>
              <a:rPr lang="en-US" sz="6000" dirty="0" err="1"/>
              <a:t>L</a:t>
            </a:r>
            <a:r>
              <a:rPr lang="en-US" dirty="0" err="1"/>
              <a:t>ucy</a:t>
            </a:r>
            <a:r>
              <a:rPr lang="en-US" sz="6000" dirty="0" err="1"/>
              <a:t>S</a:t>
            </a:r>
            <a:r>
              <a:rPr lang="en-US" dirty="0" err="1"/>
              <a:t>tats</a:t>
            </a:r>
            <a:br>
              <a:rPr lang="en-US" dirty="0"/>
            </a:br>
            <a:r>
              <a:rPr lang="en-US" cap="none" dirty="0" err="1"/>
              <a:t>bit.ly</a:t>
            </a:r>
            <a:r>
              <a:rPr lang="en-US" cap="none" dirty="0"/>
              <a:t>/lucystats-jsm2018</a:t>
            </a:r>
            <a:br>
              <a:rPr lang="en-US" dirty="0"/>
            </a:br>
            <a:r>
              <a:rPr lang="en-US" dirty="0" err="1"/>
              <a:t>lucydagostino@gmail.com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6A640-160A-FB4A-AFF4-75426FF0F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sz="6000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24EF5-31BE-D54D-947C-3EC58FAEB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5" y="4591671"/>
            <a:ext cx="971398" cy="97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9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3252439" y="-354399"/>
            <a:ext cx="56871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2"/>
                </a:solidFill>
              </a:rPr>
              <a:t>AP</a:t>
            </a:r>
            <a:r>
              <a:rPr lang="en-US" sz="30000" dirty="0">
                <a:solidFill>
                  <a:schemeClr val="accent3"/>
                </a:solidFill>
              </a:rPr>
              <a:t>I</a:t>
            </a: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A1A4D7A3-D14F-A54A-A369-20B4EDF7CFCA}"/>
              </a:ext>
            </a:extLst>
          </p:cNvPr>
          <p:cNvSpPr/>
          <p:nvPr/>
        </p:nvSpPr>
        <p:spPr>
          <a:xfrm rot="16200000">
            <a:off x="8612535" y="2524598"/>
            <a:ext cx="271462" cy="1737360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450F7-24A9-1946-B1CB-B6271EAECAE8}"/>
              </a:ext>
            </a:extLst>
          </p:cNvPr>
          <p:cNvSpPr txBox="1"/>
          <p:nvPr/>
        </p:nvSpPr>
        <p:spPr>
          <a:xfrm>
            <a:off x="2287784" y="3831362"/>
            <a:ext cx="7616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2"/>
                </a:solidFill>
              </a:rPr>
              <a:t>application programming </a:t>
            </a:r>
            <a:r>
              <a:rPr lang="en-US" sz="4200" dirty="0">
                <a:solidFill>
                  <a:schemeClr val="accent3"/>
                </a:solidFill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39255957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694</TotalTime>
  <Words>2654</Words>
  <Application>Microsoft Macintosh PowerPoint</Application>
  <PresentationFormat>Widescreen</PresentationFormat>
  <Paragraphs>554</Paragraphs>
  <Slides>85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Apple Color Emoji</vt:lpstr>
      <vt:lpstr>Calibri</vt:lpstr>
      <vt:lpstr>Monaco</vt:lpstr>
      <vt:lpstr>Tw Cen MT</vt:lpstr>
      <vt:lpstr>Tw Cen MT Condensed</vt:lpstr>
      <vt:lpstr>Wingdings</vt:lpstr>
      <vt:lpstr>Wingdings 3</vt:lpstr>
      <vt:lpstr>Integral</vt:lpstr>
      <vt:lpstr>Harnessing the Power of the Web via R Clients for Web APIs</vt:lpstr>
      <vt:lpstr>Outline</vt:lpstr>
      <vt:lpstr>Outline</vt:lpstr>
      <vt:lpstr>Outline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REQUEST via HTTP Methods</vt:lpstr>
      <vt:lpstr>REQUEST via HTTP Methods</vt:lpstr>
      <vt:lpstr>REQUEST via HTTP Methods</vt:lpstr>
      <vt:lpstr>REQUEST via HTTP Methods</vt:lpstr>
      <vt:lpstr>REQUEST via HTTP Methods</vt:lpstr>
      <vt:lpstr>REQUEST via HTTP Methods</vt:lpstr>
      <vt:lpstr>REQUEST via HTTP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REQUEST via HTTP Methods</vt:lpstr>
      <vt:lpstr>PowerPoint Presentation</vt:lpstr>
      <vt:lpstr>PowerPoint Presentation</vt:lpstr>
      <vt:lpstr>PowerPoint Presentation</vt:lpstr>
      <vt:lpstr>REQUEST via HTTP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Authentication</vt:lpstr>
      <vt:lpstr>Authentication</vt:lpstr>
      <vt:lpstr>Authentication</vt:lpstr>
      <vt:lpstr>Authentication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Pulling most frequent Slack Emoji</vt:lpstr>
      <vt:lpstr>Navigating Twitter Responses</vt:lpstr>
      <vt:lpstr>We R Ladies</vt:lpstr>
      <vt:lpstr>@LucyStats bit.ly/lucystats-jsm2018 lucydagostino@gmail.com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Harnessing the Power of the Web via R Clients for Web APIs</dc:title>
  <dc:creator>Lucy D'Agostino</dc:creator>
  <cp:lastModifiedBy>Lucy D'Agostino</cp:lastModifiedBy>
  <cp:revision>45</cp:revision>
  <dcterms:created xsi:type="dcterms:W3CDTF">2018-07-19T20:31:39Z</dcterms:created>
  <dcterms:modified xsi:type="dcterms:W3CDTF">2018-07-20T18:35:56Z</dcterms:modified>
</cp:coreProperties>
</file>